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82" r:id="rId19"/>
    <p:sldId id="281" r:id="rId20"/>
    <p:sldId id="283" r:id="rId21"/>
    <p:sldId id="279" r:id="rId22"/>
    <p:sldId id="286" r:id="rId23"/>
    <p:sldId id="280" r:id="rId24"/>
    <p:sldId id="287" r:id="rId25"/>
    <p:sldId id="285"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8" autoAdjust="0"/>
  </p:normalViewPr>
  <p:slideViewPr>
    <p:cSldViewPr>
      <p:cViewPr>
        <p:scale>
          <a:sx n="59" d="100"/>
          <a:sy n="59" d="100"/>
        </p:scale>
        <p:origin x="-168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9AB4A3F-04B6-4225-877E-FB9D59E58211}" type="datetimeFigureOut">
              <a:rPr lang="it-IT" smtClean="0"/>
              <a:pPr/>
              <a:t>15/05/2013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4E0DEF-25FF-4872-B0EA-C75EED305032}" type="slidenum">
              <a:rPr lang="it-IT" smtClean="0"/>
              <a:pPr/>
              <a:t>‹N›</a:t>
            </a:fld>
            <a:endParaRPr lang="it-IT"/>
          </a:p>
        </p:txBody>
      </p:sp>
    </p:spTree>
    <p:extLst>
      <p:ext uri="{BB962C8B-B14F-4D97-AF65-F5344CB8AC3E}">
        <p14:creationId xmlns:p14="http://schemas.microsoft.com/office/powerpoint/2010/main" val="394161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AB4A3F-04B6-4225-877E-FB9D59E58211}" type="datetimeFigureOut">
              <a:rPr lang="it-IT" smtClean="0"/>
              <a:pPr/>
              <a:t>15/05/2013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4E0DEF-25FF-4872-B0EA-C75EED305032}" type="slidenum">
              <a:rPr lang="it-IT" smtClean="0"/>
              <a:pPr/>
              <a:t>‹N›</a:t>
            </a:fld>
            <a:endParaRPr lang="it-IT"/>
          </a:p>
        </p:txBody>
      </p:sp>
    </p:spTree>
    <p:extLst>
      <p:ext uri="{BB962C8B-B14F-4D97-AF65-F5344CB8AC3E}">
        <p14:creationId xmlns:p14="http://schemas.microsoft.com/office/powerpoint/2010/main" val="1765890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AB4A3F-04B6-4225-877E-FB9D59E58211}" type="datetimeFigureOut">
              <a:rPr lang="it-IT" smtClean="0"/>
              <a:pPr/>
              <a:t>15/05/2013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4E0DEF-25FF-4872-B0EA-C75EED305032}" type="slidenum">
              <a:rPr lang="it-IT" smtClean="0"/>
              <a:pPr/>
              <a:t>‹N›</a:t>
            </a:fld>
            <a:endParaRPr lang="it-IT"/>
          </a:p>
        </p:txBody>
      </p:sp>
    </p:spTree>
    <p:extLst>
      <p:ext uri="{BB962C8B-B14F-4D97-AF65-F5344CB8AC3E}">
        <p14:creationId xmlns:p14="http://schemas.microsoft.com/office/powerpoint/2010/main" val="419229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AB4A3F-04B6-4225-877E-FB9D59E58211}" type="datetimeFigureOut">
              <a:rPr lang="it-IT" smtClean="0"/>
              <a:pPr/>
              <a:t>15/05/2013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4E0DEF-25FF-4872-B0EA-C75EED305032}" type="slidenum">
              <a:rPr lang="it-IT" smtClean="0"/>
              <a:pPr/>
              <a:t>‹N›</a:t>
            </a:fld>
            <a:endParaRPr lang="it-IT"/>
          </a:p>
        </p:txBody>
      </p:sp>
    </p:spTree>
    <p:extLst>
      <p:ext uri="{BB962C8B-B14F-4D97-AF65-F5344CB8AC3E}">
        <p14:creationId xmlns:p14="http://schemas.microsoft.com/office/powerpoint/2010/main" val="55075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9AB4A3F-04B6-4225-877E-FB9D59E58211}" type="datetimeFigureOut">
              <a:rPr lang="it-IT" smtClean="0"/>
              <a:pPr/>
              <a:t>15/05/2013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4E0DEF-25FF-4872-B0EA-C75EED305032}" type="slidenum">
              <a:rPr lang="it-IT" smtClean="0"/>
              <a:pPr/>
              <a:t>‹N›</a:t>
            </a:fld>
            <a:endParaRPr lang="it-IT"/>
          </a:p>
        </p:txBody>
      </p:sp>
    </p:spTree>
    <p:extLst>
      <p:ext uri="{BB962C8B-B14F-4D97-AF65-F5344CB8AC3E}">
        <p14:creationId xmlns:p14="http://schemas.microsoft.com/office/powerpoint/2010/main" val="33562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9AB4A3F-04B6-4225-877E-FB9D59E58211}" type="datetimeFigureOut">
              <a:rPr lang="it-IT" smtClean="0"/>
              <a:pPr/>
              <a:t>15/05/2013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4E0DEF-25FF-4872-B0EA-C75EED305032}" type="slidenum">
              <a:rPr lang="it-IT" smtClean="0"/>
              <a:pPr/>
              <a:t>‹N›</a:t>
            </a:fld>
            <a:endParaRPr lang="it-IT"/>
          </a:p>
        </p:txBody>
      </p:sp>
    </p:spTree>
    <p:extLst>
      <p:ext uri="{BB962C8B-B14F-4D97-AF65-F5344CB8AC3E}">
        <p14:creationId xmlns:p14="http://schemas.microsoft.com/office/powerpoint/2010/main" val="300980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9AB4A3F-04B6-4225-877E-FB9D59E58211}" type="datetimeFigureOut">
              <a:rPr lang="it-IT" smtClean="0"/>
              <a:pPr/>
              <a:t>15/05/2013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14E0DEF-25FF-4872-B0EA-C75EED305032}" type="slidenum">
              <a:rPr lang="it-IT" smtClean="0"/>
              <a:pPr/>
              <a:t>‹N›</a:t>
            </a:fld>
            <a:endParaRPr lang="it-IT"/>
          </a:p>
        </p:txBody>
      </p:sp>
    </p:spTree>
    <p:extLst>
      <p:ext uri="{BB962C8B-B14F-4D97-AF65-F5344CB8AC3E}">
        <p14:creationId xmlns:p14="http://schemas.microsoft.com/office/powerpoint/2010/main" val="341965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9AB4A3F-04B6-4225-877E-FB9D59E58211}" type="datetimeFigureOut">
              <a:rPr lang="it-IT" smtClean="0"/>
              <a:pPr/>
              <a:t>15/05/2013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14E0DEF-25FF-4872-B0EA-C75EED305032}" type="slidenum">
              <a:rPr lang="it-IT" smtClean="0"/>
              <a:pPr/>
              <a:t>‹N›</a:t>
            </a:fld>
            <a:endParaRPr lang="it-IT"/>
          </a:p>
        </p:txBody>
      </p:sp>
    </p:spTree>
    <p:extLst>
      <p:ext uri="{BB962C8B-B14F-4D97-AF65-F5344CB8AC3E}">
        <p14:creationId xmlns:p14="http://schemas.microsoft.com/office/powerpoint/2010/main" val="125748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9AB4A3F-04B6-4225-877E-FB9D59E58211}" type="datetimeFigureOut">
              <a:rPr lang="it-IT" smtClean="0"/>
              <a:pPr/>
              <a:t>15/05/2013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14E0DEF-25FF-4872-B0EA-C75EED305032}" type="slidenum">
              <a:rPr lang="it-IT" smtClean="0"/>
              <a:pPr/>
              <a:t>‹N›</a:t>
            </a:fld>
            <a:endParaRPr lang="it-IT"/>
          </a:p>
        </p:txBody>
      </p:sp>
    </p:spTree>
    <p:extLst>
      <p:ext uri="{BB962C8B-B14F-4D97-AF65-F5344CB8AC3E}">
        <p14:creationId xmlns:p14="http://schemas.microsoft.com/office/powerpoint/2010/main" val="381749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9AB4A3F-04B6-4225-877E-FB9D59E58211}" type="datetimeFigureOut">
              <a:rPr lang="it-IT" smtClean="0"/>
              <a:pPr/>
              <a:t>15/05/2013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4E0DEF-25FF-4872-B0EA-C75EED305032}" type="slidenum">
              <a:rPr lang="it-IT" smtClean="0"/>
              <a:pPr/>
              <a:t>‹N›</a:t>
            </a:fld>
            <a:endParaRPr lang="it-IT"/>
          </a:p>
        </p:txBody>
      </p:sp>
    </p:spTree>
    <p:extLst>
      <p:ext uri="{BB962C8B-B14F-4D97-AF65-F5344CB8AC3E}">
        <p14:creationId xmlns:p14="http://schemas.microsoft.com/office/powerpoint/2010/main" val="184644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9AB4A3F-04B6-4225-877E-FB9D59E58211}" type="datetimeFigureOut">
              <a:rPr lang="it-IT" smtClean="0"/>
              <a:pPr/>
              <a:t>15/05/2013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4E0DEF-25FF-4872-B0EA-C75EED305032}" type="slidenum">
              <a:rPr lang="it-IT" smtClean="0"/>
              <a:pPr/>
              <a:t>‹N›</a:t>
            </a:fld>
            <a:endParaRPr lang="it-IT"/>
          </a:p>
        </p:txBody>
      </p:sp>
    </p:spTree>
    <p:extLst>
      <p:ext uri="{BB962C8B-B14F-4D97-AF65-F5344CB8AC3E}">
        <p14:creationId xmlns:p14="http://schemas.microsoft.com/office/powerpoint/2010/main" val="25262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B4A3F-04B6-4225-877E-FB9D59E58211}" type="datetimeFigureOut">
              <a:rPr lang="it-IT" smtClean="0"/>
              <a:pPr/>
              <a:t>15/05/2013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E0DEF-25FF-4872-B0EA-C75EED305032}" type="slidenum">
              <a:rPr lang="it-IT" smtClean="0"/>
              <a:pPr/>
              <a:t>‹N›</a:t>
            </a:fld>
            <a:endParaRPr lang="it-IT"/>
          </a:p>
        </p:txBody>
      </p:sp>
    </p:spTree>
    <p:extLst>
      <p:ext uri="{BB962C8B-B14F-4D97-AF65-F5344CB8AC3E}">
        <p14:creationId xmlns:p14="http://schemas.microsoft.com/office/powerpoint/2010/main" val="3537493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 Id="rId9"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dirty="0"/>
          </a:p>
        </p:txBody>
      </p:sp>
      <p:sp>
        <p:nvSpPr>
          <p:cNvPr id="6" name="Segnaposto contenuto 5"/>
          <p:cNvSpPr>
            <a:spLocks noGrp="1"/>
          </p:cNvSpPr>
          <p:nvPr>
            <p:ph idx="1"/>
          </p:nvPr>
        </p:nvSpPr>
        <p:spPr>
          <a:xfrm>
            <a:off x="467544" y="1196752"/>
            <a:ext cx="8229600" cy="4525963"/>
          </a:xfrm>
        </p:spPr>
        <p:txBody>
          <a:bodyPr>
            <a:normAutofit fontScale="92500" lnSpcReduction="10000"/>
          </a:bodyPr>
          <a:lstStyle/>
          <a:p>
            <a:pPr marL="0" indent="0" algn="ctr">
              <a:buNone/>
            </a:pPr>
            <a:endParaRPr lang="it-IT" dirty="0" smtClean="0"/>
          </a:p>
          <a:p>
            <a:pPr algn="ctr">
              <a:buNone/>
            </a:pPr>
            <a:endParaRPr lang="it-IT" sz="4400" dirty="0" smtClean="0">
              <a:solidFill>
                <a:srgbClr val="FF0000"/>
              </a:solidFill>
            </a:endParaRPr>
          </a:p>
          <a:p>
            <a:pPr algn="ctr">
              <a:buNone/>
            </a:pPr>
            <a:r>
              <a:rPr lang="it-IT" sz="5400" dirty="0" smtClean="0">
                <a:solidFill>
                  <a:srgbClr val="FF0000"/>
                </a:solidFill>
              </a:rPr>
              <a:t>LE </a:t>
            </a:r>
          </a:p>
          <a:p>
            <a:pPr algn="ctr">
              <a:buNone/>
            </a:pPr>
            <a:r>
              <a:rPr lang="it-IT" sz="5400" dirty="0" smtClean="0">
                <a:solidFill>
                  <a:srgbClr val="FF0000"/>
                </a:solidFill>
              </a:rPr>
              <a:t>AUTONOMIE</a:t>
            </a:r>
          </a:p>
          <a:p>
            <a:pPr algn="ctr">
              <a:buNone/>
            </a:pPr>
            <a:endParaRPr lang="it-IT" dirty="0" smtClean="0"/>
          </a:p>
          <a:p>
            <a:pPr algn="ctr">
              <a:buNone/>
            </a:pPr>
            <a:r>
              <a:rPr lang="it-IT" dirty="0" smtClean="0"/>
              <a:t>					                   </a:t>
            </a:r>
          </a:p>
          <a:p>
            <a:pPr algn="ctr">
              <a:buNone/>
            </a:pPr>
            <a:r>
              <a:rPr lang="it-IT" dirty="0" smtClean="0"/>
              <a:t>							 Leone Elisa</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3461"/>
            <a:ext cx="1384615" cy="1633845"/>
          </a:xfrm>
          <a:prstGeom prst="rect">
            <a:avLst/>
          </a:prstGeom>
        </p:spPr>
      </p:pic>
    </p:spTree>
    <p:extLst>
      <p:ext uri="{BB962C8B-B14F-4D97-AF65-F5344CB8AC3E}">
        <p14:creationId xmlns:p14="http://schemas.microsoft.com/office/powerpoint/2010/main" val="2373749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endParaRPr lang="it-IT"/>
          </a:p>
        </p:txBody>
      </p:sp>
      <p:sp>
        <p:nvSpPr>
          <p:cNvPr id="8" name="Segnaposto contenuto 7"/>
          <p:cNvSpPr>
            <a:spLocks noGrp="1"/>
          </p:cNvSpPr>
          <p:nvPr>
            <p:ph idx="1"/>
          </p:nvPr>
        </p:nvSpPr>
        <p:spPr>
          <a:xfrm>
            <a:off x="467544" y="1988840"/>
            <a:ext cx="8229600" cy="4525963"/>
          </a:xfrm>
        </p:spPr>
        <p:txBody>
          <a:bodyPr>
            <a:normAutofit fontScale="70000" lnSpcReduction="20000"/>
          </a:bodyPr>
          <a:lstStyle/>
          <a:p>
            <a:pPr>
              <a:buFont typeface="Wingdings" pitchFamily="2" charset="2"/>
              <a:buChar char="Ø"/>
            </a:pPr>
            <a:r>
              <a:rPr lang="it-IT" u="sng" dirty="0"/>
              <a:t>Le frasi direttive </a:t>
            </a:r>
            <a:r>
              <a:rPr lang="it-IT" dirty="0"/>
              <a:t>individuano una risposta possibile o una scelta fra le modalità di risposta a una situazione o a un concetto, suggerendo un comportamento alla persona con DSA.  Per iniziare questo tipo di frase è meglio iniziarlo con un «cercherò, proverò» altrimenti con «farò o so» si può fuorviare una persona con DSA che potrebbe pensare che la propria reazione debba essere completata esattamente nel modo scritto senza possibilità di cambiamento. Le frasi direttive possono essere presentate anche come una serie di scelte. Esempi di frasi direttive:</a:t>
            </a:r>
          </a:p>
          <a:p>
            <a:pPr marL="514350" indent="-514350">
              <a:buFont typeface="+mj-lt"/>
              <a:buAutoNum type="arabicPeriod"/>
            </a:pPr>
            <a:r>
              <a:rPr lang="it-IT" dirty="0"/>
              <a:t>Cercherò di stare sulla sedia</a:t>
            </a:r>
          </a:p>
          <a:p>
            <a:pPr marL="514350" indent="-514350">
              <a:buFont typeface="+mj-lt"/>
              <a:buAutoNum type="arabicPeriod"/>
            </a:pPr>
            <a:r>
              <a:rPr lang="it-IT" dirty="0"/>
              <a:t>Posso chiedere alla mamma o al papà di aiutarmi</a:t>
            </a:r>
          </a:p>
          <a:p>
            <a:pPr marL="514350" indent="-514350">
              <a:buFont typeface="+mj-lt"/>
              <a:buAutoNum type="arabicPeriod"/>
            </a:pPr>
            <a:r>
              <a:rPr lang="it-IT" dirty="0"/>
              <a:t>Ai giardinetti posso decidere di giocare con l’altalena, sullo scivolo o con la palla. </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3461"/>
            <a:ext cx="1384615" cy="1633845"/>
          </a:xfrm>
          <a:prstGeom prst="rect">
            <a:avLst/>
          </a:prstGeom>
        </p:spPr>
      </p:pic>
    </p:spTree>
    <p:extLst>
      <p:ext uri="{BB962C8B-B14F-4D97-AF65-F5344CB8AC3E}">
        <p14:creationId xmlns:p14="http://schemas.microsoft.com/office/powerpoint/2010/main" val="3287935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4" y="1916832"/>
            <a:ext cx="8229600" cy="4525963"/>
          </a:xfrm>
        </p:spPr>
        <p:txBody>
          <a:bodyPr>
            <a:normAutofit fontScale="70000" lnSpcReduction="20000"/>
          </a:bodyPr>
          <a:lstStyle/>
          <a:p>
            <a:r>
              <a:rPr lang="it-IT" u="sng" dirty="0"/>
              <a:t>Le frasi affermative </a:t>
            </a:r>
            <a:r>
              <a:rPr lang="it-IT" dirty="0"/>
              <a:t>aiutano a potenziare il significato comune delle frasi che le precedono e spesso esprimono un valore comune o un’opinione comune in una cultura. Servono ad accentuare un’idea, a rassicurare la persona. Esempi di frasi affermative (in grassetto):</a:t>
            </a:r>
          </a:p>
          <a:p>
            <a:pPr marL="514350" indent="-514350">
              <a:buFont typeface="+mj-lt"/>
              <a:buAutoNum type="arabicPeriod"/>
            </a:pPr>
            <a:r>
              <a:rPr lang="it-IT" dirty="0"/>
              <a:t>La maggior parte delle persone mangia la cena prima del dolce. Questa è una buona idea.</a:t>
            </a:r>
          </a:p>
          <a:p>
            <a:pPr marL="514350" indent="-514350">
              <a:buFont typeface="+mj-lt"/>
              <a:buAutoNum type="arabicPeriod"/>
            </a:pPr>
            <a:r>
              <a:rPr lang="it-IT" dirty="0"/>
              <a:t>Cercherò di stare seduto in classe. Questo è molto importante.</a:t>
            </a:r>
          </a:p>
          <a:p>
            <a:pPr marL="514350" indent="-514350">
              <a:buFont typeface="+mj-lt"/>
              <a:buAutoNum type="arabicPeriod"/>
            </a:pPr>
            <a:r>
              <a:rPr lang="it-IT" dirty="0"/>
              <a:t>Il water fa rumore quando si fa scendere l’acqua. Questo va bene.</a:t>
            </a:r>
          </a:p>
          <a:p>
            <a:pPr marL="0" indent="0">
              <a:buNone/>
            </a:pPr>
            <a:r>
              <a:rPr lang="it-IT" dirty="0"/>
              <a:t>Una frase descrittiva, soggettiva, direttiva o affermativa può essere scritta completa o parziale lasciando incompleta una parte della frase . Quest’ultime servono ad incoraggiare persone con DSA a fare supposizioni sul passo successivo in una determinata situazione </a:t>
            </a:r>
          </a:p>
          <a:p>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80" y="150059"/>
            <a:ext cx="1384300"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488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sp>
        <p:nvSpPr>
          <p:cNvPr id="5" name="Segnaposto contenuto 4"/>
          <p:cNvSpPr>
            <a:spLocks noGrp="1"/>
          </p:cNvSpPr>
          <p:nvPr>
            <p:ph idx="1"/>
          </p:nvPr>
        </p:nvSpPr>
        <p:spPr>
          <a:xfrm>
            <a:off x="467544" y="1916832"/>
            <a:ext cx="8229600" cy="4525963"/>
          </a:xfrm>
        </p:spPr>
        <p:txBody>
          <a:bodyPr>
            <a:normAutofit/>
          </a:bodyPr>
          <a:lstStyle/>
          <a:p>
            <a:r>
              <a:rPr lang="it-IT" sz="2200" dirty="0"/>
              <a:t>Esistono altri due tipi di frasi che non vengono usate frequentemente ma sono altrettanto importanti. Rappresentano sia il ruolo che la persona con DSA ha nella determinazione delle proprie risposte sia gli sforzi degli altri nel successo finale. Queste frasi sono:</a:t>
            </a:r>
          </a:p>
          <a:p>
            <a:pPr>
              <a:buFont typeface="Wingdings" pitchFamily="2" charset="2"/>
              <a:buChar char="Ø"/>
            </a:pPr>
            <a:r>
              <a:rPr lang="it-IT" sz="2200" u="sng" dirty="0"/>
              <a:t>Le frasi di controllo</a:t>
            </a:r>
            <a:r>
              <a:rPr lang="it-IT" sz="2200" dirty="0"/>
              <a:t>: sono affermazioni scritte dalla persona con DSA per trovare strategie personali da utilizzare per ricordarsi e attuare le informazioni apprese. </a:t>
            </a:r>
          </a:p>
          <a:p>
            <a:pPr>
              <a:buFont typeface="Wingdings" pitchFamily="2" charset="2"/>
              <a:buChar char="Ø"/>
            </a:pPr>
            <a:r>
              <a:rPr lang="it-IT" sz="2200" u="sng" dirty="0"/>
              <a:t>Le frasi cooperative</a:t>
            </a:r>
            <a:r>
              <a:rPr lang="it-IT" sz="2200" dirty="0"/>
              <a:t>: individuano quello che gli altri possono fare per aiutare la persona con DSA</a:t>
            </a:r>
          </a:p>
          <a:p>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8"/>
            <a:ext cx="1384300"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111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sp>
        <p:nvSpPr>
          <p:cNvPr id="5" name="Segnaposto contenuto 4"/>
          <p:cNvSpPr>
            <a:spLocks noGrp="1"/>
          </p:cNvSpPr>
          <p:nvPr>
            <p:ph idx="1"/>
          </p:nvPr>
        </p:nvSpPr>
        <p:spPr>
          <a:xfrm>
            <a:off x="467544" y="2204864"/>
            <a:ext cx="8229600" cy="4525963"/>
          </a:xfrm>
        </p:spPr>
        <p:txBody>
          <a:bodyPr/>
          <a:lstStyle/>
          <a:p>
            <a:r>
              <a:rPr lang="it-IT" sz="2200" dirty="0"/>
              <a:t>La proporzione di una storia sociale è:</a:t>
            </a:r>
          </a:p>
          <a:p>
            <a:endParaRPr lang="it-IT" sz="2200" dirty="0"/>
          </a:p>
          <a:p>
            <a:pPr marL="0" indent="0">
              <a:buNone/>
            </a:pPr>
            <a:r>
              <a:rPr lang="it-IT" sz="2200" dirty="0"/>
              <a:t>0-1(complete o parziali) frasi direttive o di controllo</a:t>
            </a:r>
          </a:p>
          <a:p>
            <a:pPr marL="0" indent="0">
              <a:buNone/>
            </a:pPr>
            <a:r>
              <a:rPr lang="it-IT" sz="2200" dirty="0"/>
              <a:t>--------------------------------------------------------------------</a:t>
            </a:r>
          </a:p>
          <a:p>
            <a:pPr marL="0" indent="0">
              <a:buNone/>
            </a:pPr>
            <a:r>
              <a:rPr lang="it-IT" sz="2200" dirty="0"/>
              <a:t>2-5 (complete o parziali) frasi descrittive, soggettive, affermative o cooperative</a:t>
            </a:r>
          </a:p>
          <a:p>
            <a:endParaRPr lang="it-IT"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247" y="153695"/>
            <a:ext cx="1384300"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74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
            </a:r>
            <a:br>
              <a:rPr lang="it-IT" dirty="0" smtClean="0"/>
            </a:br>
            <a:r>
              <a:rPr lang="it-IT" dirty="0" smtClean="0"/>
              <a:t>I PASSI PER SCRIVERE  </a:t>
            </a:r>
            <a:br>
              <a:rPr lang="it-IT" dirty="0" smtClean="0"/>
            </a:br>
            <a:r>
              <a:rPr lang="it-IT" dirty="0" smtClean="0"/>
              <a:t>UNA STORIA SOCIALE</a:t>
            </a:r>
            <a:br>
              <a:rPr lang="it-IT" dirty="0" smtClean="0"/>
            </a:br>
            <a:endParaRPr lang="it-IT" dirty="0"/>
          </a:p>
        </p:txBody>
      </p:sp>
      <p:sp>
        <p:nvSpPr>
          <p:cNvPr id="3" name="Segnaposto contenuto 2"/>
          <p:cNvSpPr>
            <a:spLocks noGrp="1"/>
          </p:cNvSpPr>
          <p:nvPr>
            <p:ph idx="1"/>
          </p:nvPr>
        </p:nvSpPr>
        <p:spPr>
          <a:xfrm>
            <a:off x="467544" y="2204864"/>
            <a:ext cx="8229600" cy="4525963"/>
          </a:xfrm>
        </p:spPr>
        <p:txBody>
          <a:bodyPr>
            <a:normAutofit/>
          </a:bodyPr>
          <a:lstStyle/>
          <a:p>
            <a:r>
              <a:rPr lang="it-IT" sz="2200" dirty="0"/>
              <a:t>Visualizzare l’obiettivo </a:t>
            </a:r>
          </a:p>
          <a:p>
            <a:r>
              <a:rPr lang="it-IT" sz="2200" dirty="0"/>
              <a:t>Raccogliere le informazioni sull’argomento attraverso interviste o con l’osservazione diretta della persona nella situazione specifica.</a:t>
            </a:r>
          </a:p>
          <a:p>
            <a:r>
              <a:rPr lang="it-IT" sz="2200" dirty="0"/>
              <a:t>Scrivere la storia</a:t>
            </a:r>
          </a:p>
          <a:p>
            <a:r>
              <a:rPr lang="it-IT" sz="2200" dirty="0"/>
              <a:t>Individuare il titolo che identifica e avvalora l’informazione più importante nella storia e può essere presentato come domanda o come asserzione.</a:t>
            </a:r>
          </a:p>
          <a:p>
            <a:r>
              <a:rPr lang="it-IT" sz="2200" dirty="0"/>
              <a:t>Condividere la storia. Se si è soli a scrivere la storia si può utilizzare la </a:t>
            </a:r>
            <a:r>
              <a:rPr lang="it-IT" sz="2200" dirty="0" err="1"/>
              <a:t>checklist</a:t>
            </a:r>
            <a:r>
              <a:rPr lang="it-IT" sz="2200" dirty="0"/>
              <a:t> delle storie </a:t>
            </a:r>
            <a:r>
              <a:rPr lang="it-IT" sz="2200" dirty="0" smtClean="0"/>
              <a:t>sociali.</a:t>
            </a:r>
            <a:endParaRPr lang="it-IT" sz="2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63"/>
            <a:ext cx="1390650"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245" y="153441"/>
            <a:ext cx="139541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58664" y="332656"/>
            <a:ext cx="442667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33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TASK ANALYSIS</a:t>
            </a:r>
            <a:endParaRPr lang="it-IT" dirty="0"/>
          </a:p>
        </p:txBody>
      </p:sp>
      <p:sp>
        <p:nvSpPr>
          <p:cNvPr id="3" name="Segnaposto contenuto 2"/>
          <p:cNvSpPr>
            <a:spLocks noGrp="1"/>
          </p:cNvSpPr>
          <p:nvPr>
            <p:ph idx="1"/>
          </p:nvPr>
        </p:nvSpPr>
        <p:spPr>
          <a:xfrm>
            <a:off x="467544" y="1988840"/>
            <a:ext cx="8229600" cy="4525963"/>
          </a:xfrm>
        </p:spPr>
        <p:txBody>
          <a:bodyPr>
            <a:normAutofit/>
          </a:bodyPr>
          <a:lstStyle/>
          <a:p>
            <a:r>
              <a:rPr lang="it-IT" sz="2200" dirty="0" smtClean="0"/>
              <a:t>La Task </a:t>
            </a:r>
            <a:r>
              <a:rPr lang="it-IT" sz="2200" dirty="0" err="1" smtClean="0"/>
              <a:t>Analisys</a:t>
            </a:r>
            <a:r>
              <a:rPr lang="it-IT" sz="2200" dirty="0" smtClean="0"/>
              <a:t> è la frammentazione di un’abilità in fasi specifiche.</a:t>
            </a:r>
          </a:p>
          <a:p>
            <a:pPr marL="0" indent="0">
              <a:buNone/>
            </a:pPr>
            <a:r>
              <a:rPr lang="it-IT" sz="2200" dirty="0" smtClean="0"/>
              <a:t>Durante l’insegnamento di un’abilità è importante condurre l’analisi per due ragioni:</a:t>
            </a:r>
          </a:p>
          <a:p>
            <a:pPr marL="457200" indent="-457200">
              <a:buFont typeface="+mj-lt"/>
              <a:buAutoNum type="arabicPeriod"/>
            </a:pPr>
            <a:r>
              <a:rPr lang="it-IT" sz="2200" dirty="0" smtClean="0"/>
              <a:t>Stabilire cosa  la persona è in grado o meno di fare eviterà di tornare su ciò che è già stato insegnato</a:t>
            </a:r>
          </a:p>
          <a:p>
            <a:pPr marL="457200" indent="-457200">
              <a:buFont typeface="+mj-lt"/>
              <a:buAutoNum type="arabicPeriod"/>
            </a:pPr>
            <a:r>
              <a:rPr lang="it-IT" sz="2200" dirty="0" smtClean="0"/>
              <a:t>Frammentare un’attività in fasi specifiche permetterà di identificare e affrontare più facilmente le difficoltà</a:t>
            </a:r>
          </a:p>
          <a:p>
            <a:pPr marL="0" indent="0">
              <a:buNone/>
            </a:pPr>
            <a:endParaRPr lang="it-IT" sz="2200" dirty="0" smtClean="0"/>
          </a:p>
          <a:p>
            <a:pPr marL="0" indent="0">
              <a:buNone/>
            </a:pPr>
            <a:r>
              <a:rPr lang="it-IT" sz="2200" dirty="0" smtClean="0"/>
              <a:t>La metodologia della Task  </a:t>
            </a:r>
            <a:r>
              <a:rPr lang="it-IT" sz="2200" dirty="0" err="1" smtClean="0"/>
              <a:t>Analisys</a:t>
            </a:r>
            <a:r>
              <a:rPr lang="it-IT" sz="2200" dirty="0" smtClean="0"/>
              <a:t> prevede due momenti:</a:t>
            </a:r>
          </a:p>
          <a:p>
            <a:pPr marL="457200" indent="-457200">
              <a:buFont typeface="+mj-lt"/>
              <a:buAutoNum type="arabicPeriod"/>
            </a:pPr>
            <a:r>
              <a:rPr lang="it-IT" sz="2200" dirty="0" smtClean="0"/>
              <a:t>Descrizione del compito </a:t>
            </a:r>
          </a:p>
          <a:p>
            <a:pPr marL="457200" indent="-457200">
              <a:buFont typeface="+mj-lt"/>
              <a:buAutoNum type="arabicPeriod"/>
            </a:pPr>
            <a:r>
              <a:rPr lang="it-IT" sz="2200" dirty="0" smtClean="0"/>
              <a:t>Analisi delle abilità componenti</a:t>
            </a:r>
          </a:p>
          <a:p>
            <a:pPr marL="0" indent="0">
              <a:buNone/>
            </a:pPr>
            <a:endParaRPr lang="it-IT" sz="2200" dirty="0" smtClean="0"/>
          </a:p>
          <a:p>
            <a:pPr marL="0" indent="0">
              <a:buNone/>
            </a:pPr>
            <a:endParaRPr lang="it-IT" sz="2200" dirty="0"/>
          </a:p>
          <a:p>
            <a:pPr marL="0" indent="0">
              <a:buNone/>
            </a:pPr>
            <a:endParaRPr lang="it-IT" sz="2200" dirty="0" smtClean="0"/>
          </a:p>
          <a:p>
            <a:pPr marL="0" indent="0">
              <a:buNone/>
            </a:pPr>
            <a:endParaRPr lang="it-IT" sz="22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24" y="188640"/>
            <a:ext cx="139541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385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endParaRPr lang="it-IT"/>
          </a:p>
        </p:txBody>
      </p:sp>
      <p:sp>
        <p:nvSpPr>
          <p:cNvPr id="11" name="Segnaposto contenuto 10"/>
          <p:cNvSpPr>
            <a:spLocks noGrp="1"/>
          </p:cNvSpPr>
          <p:nvPr>
            <p:ph idx="1"/>
          </p:nvPr>
        </p:nvSpPr>
        <p:spPr>
          <a:xfrm>
            <a:off x="467544" y="1988840"/>
            <a:ext cx="8229600" cy="4611631"/>
          </a:xfrm>
        </p:spPr>
        <p:txBody>
          <a:bodyPr>
            <a:normAutofit lnSpcReduction="10000"/>
          </a:bodyPr>
          <a:lstStyle/>
          <a:p>
            <a:pPr marL="0" indent="0">
              <a:buNone/>
            </a:pPr>
            <a:r>
              <a:rPr lang="it-IT" sz="2200" dirty="0" smtClean="0"/>
              <a:t>DESCRIZIONE DEL COMPITO</a:t>
            </a:r>
          </a:p>
          <a:p>
            <a:pPr marL="0" indent="0">
              <a:buNone/>
            </a:pPr>
            <a:r>
              <a:rPr lang="it-IT" sz="2200" dirty="0" smtClean="0"/>
              <a:t>Questo primo momento consiste nella </a:t>
            </a:r>
            <a:r>
              <a:rPr lang="it-IT" sz="2200" u="sng" dirty="0" smtClean="0"/>
              <a:t>descrizione sistematica </a:t>
            </a:r>
            <a:r>
              <a:rPr lang="it-IT" sz="2200" dirty="0" smtClean="0"/>
              <a:t>dei singoli atti e comportamenti necessari per eseguire correttamente e adeguatamente una performance.</a:t>
            </a:r>
          </a:p>
          <a:p>
            <a:pPr marL="0" indent="0">
              <a:buNone/>
            </a:pPr>
            <a:r>
              <a:rPr lang="it-IT" sz="2200" dirty="0" smtClean="0"/>
              <a:t>La descrizione del compito prevede due momenti:</a:t>
            </a:r>
          </a:p>
          <a:p>
            <a:r>
              <a:rPr lang="it-IT" sz="2200" dirty="0"/>
              <a:t>d</a:t>
            </a:r>
            <a:r>
              <a:rPr lang="it-IT" sz="2200" dirty="0" smtClean="0"/>
              <a:t>escrizione razionale,</a:t>
            </a:r>
          </a:p>
          <a:p>
            <a:r>
              <a:rPr lang="it-IT" sz="2200" dirty="0"/>
              <a:t>d</a:t>
            </a:r>
            <a:r>
              <a:rPr lang="it-IT" sz="2200" dirty="0" smtClean="0"/>
              <a:t>escrizione empirica.</a:t>
            </a:r>
          </a:p>
          <a:p>
            <a:pPr marL="0" indent="0">
              <a:buNone/>
            </a:pPr>
            <a:r>
              <a:rPr lang="it-IT" sz="2200" dirty="0" smtClean="0"/>
              <a:t>Nella </a:t>
            </a:r>
            <a:r>
              <a:rPr lang="it-IT" sz="2200" u="sng" dirty="0" smtClean="0"/>
              <a:t>prima fase </a:t>
            </a:r>
            <a:r>
              <a:rPr lang="it-IT" sz="2200" dirty="0" smtClean="0"/>
              <a:t>è necessario </a:t>
            </a:r>
            <a:r>
              <a:rPr lang="it-IT" sz="2200" u="sng" dirty="0" smtClean="0"/>
              <a:t>osservare e trascrivere</a:t>
            </a:r>
            <a:r>
              <a:rPr lang="it-IT" sz="2200" dirty="0" smtClean="0"/>
              <a:t>, secondo l’ordine di esecuzione, i singoli comportamenti e le singole risposte che concorrono all’esecuzione del compito.</a:t>
            </a:r>
          </a:p>
          <a:p>
            <a:pPr marL="0" indent="0">
              <a:buNone/>
            </a:pPr>
            <a:r>
              <a:rPr lang="it-IT" sz="2200" dirty="0" smtClean="0"/>
              <a:t>Nella </a:t>
            </a:r>
            <a:r>
              <a:rPr lang="it-IT" sz="2200" u="sng" dirty="0" smtClean="0"/>
              <a:t>seconda fase </a:t>
            </a:r>
            <a:r>
              <a:rPr lang="it-IT" sz="2200" dirty="0" smtClean="0"/>
              <a:t>il </a:t>
            </a:r>
            <a:r>
              <a:rPr lang="it-IT" sz="2200" u="sng" dirty="0" smtClean="0"/>
              <a:t>compito</a:t>
            </a:r>
            <a:r>
              <a:rPr lang="it-IT" sz="2200" dirty="0" smtClean="0"/>
              <a:t> stesso viene </a:t>
            </a:r>
            <a:r>
              <a:rPr lang="it-IT" sz="2200" u="sng" dirty="0" smtClean="0"/>
              <a:t>eseguito</a:t>
            </a:r>
            <a:r>
              <a:rPr lang="it-IT" sz="2200" dirty="0" smtClean="0"/>
              <a:t> allo scopo di verificare l’adeguatezza della sequenza dei comportamenti registrati nella fase razionale</a:t>
            </a:r>
          </a:p>
          <a:p>
            <a:pPr marL="0" indent="0">
              <a:buNone/>
            </a:pPr>
            <a:endParaRPr lang="it-IT" sz="2200" dirty="0" smtClean="0"/>
          </a:p>
          <a:p>
            <a:pPr marL="0" indent="0">
              <a:buNone/>
            </a:pPr>
            <a:endParaRPr lang="it-IT" sz="2200" dirty="0"/>
          </a:p>
        </p:txBody>
      </p:sp>
      <p:pic>
        <p:nvPicPr>
          <p:cNvPr id="717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7626"/>
            <a:ext cx="139541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825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5" name="Segnaposto contenuto 4"/>
          <p:cNvSpPr>
            <a:spLocks noGrp="1"/>
          </p:cNvSpPr>
          <p:nvPr>
            <p:ph idx="1"/>
          </p:nvPr>
        </p:nvSpPr>
        <p:spPr>
          <a:xfrm>
            <a:off x="467544" y="1916832"/>
            <a:ext cx="8229600" cy="4525963"/>
          </a:xfrm>
        </p:spPr>
        <p:txBody>
          <a:bodyPr>
            <a:normAutofit/>
          </a:bodyPr>
          <a:lstStyle/>
          <a:p>
            <a:pPr marL="0" indent="0">
              <a:buNone/>
            </a:pPr>
            <a:r>
              <a:rPr lang="it-IT" sz="2200" dirty="0" smtClean="0"/>
              <a:t>Il lavoro di scomposizione e descrizione minuzioso dei vari aspetti di un compito fornisce tutti gli elementi per </a:t>
            </a:r>
            <a:r>
              <a:rPr lang="it-IT" sz="2200" u="sng" dirty="0" smtClean="0"/>
              <a:t>formulare e definire </a:t>
            </a:r>
            <a:r>
              <a:rPr lang="it-IT" sz="2200" dirty="0" smtClean="0"/>
              <a:t>, successivamente</a:t>
            </a:r>
            <a:r>
              <a:rPr lang="it-IT" sz="2200" u="sng" dirty="0" smtClean="0"/>
              <a:t>, gli obbiettivi dell’intervento</a:t>
            </a:r>
            <a:r>
              <a:rPr lang="it-IT" sz="2200" dirty="0" smtClean="0"/>
              <a:t>.</a:t>
            </a:r>
          </a:p>
          <a:p>
            <a:pPr marL="0" indent="0">
              <a:buNone/>
            </a:pPr>
            <a:endParaRPr lang="it-IT" sz="2200" dirty="0" smtClean="0"/>
          </a:p>
          <a:p>
            <a:pPr marL="0" indent="0">
              <a:buNone/>
            </a:pPr>
            <a:r>
              <a:rPr lang="it-IT" sz="2200" dirty="0" smtClean="0"/>
              <a:t>ANALISI DELLE ABILITA’ COMPONENTI</a:t>
            </a:r>
          </a:p>
          <a:p>
            <a:pPr marL="0" indent="0">
              <a:buNone/>
            </a:pPr>
            <a:r>
              <a:rPr lang="it-IT" sz="2200" dirty="0" smtClean="0"/>
              <a:t>Questo secondo momento consiste nell’ </a:t>
            </a:r>
            <a:r>
              <a:rPr lang="it-IT" sz="2200" u="sng" dirty="0" smtClean="0"/>
              <a:t>identificare e descrivere </a:t>
            </a:r>
            <a:r>
              <a:rPr lang="it-IT" sz="2200" dirty="0" smtClean="0"/>
              <a:t>le diverse </a:t>
            </a:r>
            <a:r>
              <a:rPr lang="it-IT" sz="2200" u="sng" dirty="0" smtClean="0"/>
              <a:t>abilità</a:t>
            </a:r>
            <a:r>
              <a:rPr lang="it-IT" sz="2200" dirty="0" smtClean="0"/>
              <a:t>, il cui possesso è requisito indispensabile per l’apprendimento di quelle risposte che, nella precedente descrizione del compito,  sono state tradotte in obbiettivi specifici.</a:t>
            </a:r>
          </a:p>
          <a:p>
            <a:pPr marL="0" indent="0">
              <a:buNone/>
            </a:pPr>
            <a:r>
              <a:rPr lang="it-IT" sz="2200" dirty="0" smtClean="0"/>
              <a:t>Quest’operazione permette di </a:t>
            </a:r>
            <a:r>
              <a:rPr lang="it-IT" sz="2200" u="sng" dirty="0" smtClean="0"/>
              <a:t>programmare  specifiche attività</a:t>
            </a:r>
            <a:r>
              <a:rPr lang="it-IT" sz="2200" dirty="0" smtClean="0"/>
              <a:t> di apprendimento mirate al particolare ( eventuale) deficit riscontrato</a:t>
            </a:r>
            <a:endParaRPr lang="it-IT" sz="2200" dirty="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39541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320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4" y="2332037"/>
            <a:ext cx="8229600" cy="4525963"/>
          </a:xfrm>
        </p:spPr>
        <p:txBody>
          <a:bodyPr>
            <a:normAutofit/>
          </a:bodyPr>
          <a:lstStyle/>
          <a:p>
            <a:pPr marL="0" indent="0" algn="ctr">
              <a:buNone/>
            </a:pPr>
            <a:r>
              <a:rPr lang="it-IT" sz="2200" dirty="0" smtClean="0"/>
              <a:t>In termini generali</a:t>
            </a:r>
          </a:p>
          <a:p>
            <a:pPr marL="0" indent="0" algn="just">
              <a:buNone/>
            </a:pPr>
            <a:endParaRPr lang="it-IT" sz="2200" dirty="0"/>
          </a:p>
          <a:p>
            <a:pPr marL="0" indent="0" algn="just">
              <a:buNone/>
            </a:pPr>
            <a:r>
              <a:rPr lang="it-IT" sz="2200" dirty="0" smtClean="0"/>
              <a:t>L’analisi dei prerequisiti consente di pensare ai vari contenuti di un compito in termini di abilità e progettare un iter di insegnamento delle stesse , nel rispetto del principio della gradualità dell’insegnamento : passare dalle abilità più semplici, via via a quelle più complesse.</a:t>
            </a:r>
            <a:endParaRPr lang="it-IT" sz="22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139541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447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dirty="0"/>
          </a:p>
        </p:txBody>
      </p:sp>
      <p:sp>
        <p:nvSpPr>
          <p:cNvPr id="6" name="Segnaposto contenuto 5"/>
          <p:cNvSpPr>
            <a:spLocks noGrp="1"/>
          </p:cNvSpPr>
          <p:nvPr>
            <p:ph idx="1"/>
          </p:nvPr>
        </p:nvSpPr>
        <p:spPr>
          <a:xfrm>
            <a:off x="467544" y="1772816"/>
            <a:ext cx="8229600" cy="4525963"/>
          </a:xfrm>
        </p:spPr>
        <p:txBody>
          <a:bodyPr>
            <a:normAutofit fontScale="92500" lnSpcReduction="20000"/>
          </a:bodyPr>
          <a:lstStyle/>
          <a:p>
            <a:pPr marL="0" indent="0" algn="ctr">
              <a:buNone/>
            </a:pPr>
            <a:endParaRPr lang="it-IT" dirty="0" smtClean="0"/>
          </a:p>
          <a:p>
            <a:pPr marL="0" indent="0" algn="ctr">
              <a:buNone/>
            </a:pPr>
            <a:r>
              <a:rPr lang="it-IT" dirty="0" smtClean="0">
                <a:solidFill>
                  <a:srgbClr val="FF0000"/>
                </a:solidFill>
              </a:rPr>
              <a:t>STRUMENTI</a:t>
            </a:r>
            <a:endParaRPr lang="it-IT" dirty="0" smtClean="0"/>
          </a:p>
          <a:p>
            <a:pPr algn="ctr">
              <a:buFont typeface="Wingdings" pitchFamily="2" charset="2"/>
              <a:buChar char="v"/>
            </a:pPr>
            <a:endParaRPr lang="it-IT" dirty="0" smtClean="0"/>
          </a:p>
          <a:p>
            <a:pPr algn="ctr">
              <a:buFont typeface="Wingdings" pitchFamily="2" charset="2"/>
              <a:buChar char="v"/>
            </a:pPr>
            <a:r>
              <a:rPr lang="it-IT" dirty="0" smtClean="0"/>
              <a:t> STORIE SOCIALI </a:t>
            </a:r>
          </a:p>
          <a:p>
            <a:pPr algn="ctr">
              <a:buFont typeface="Wingdings" pitchFamily="2" charset="2"/>
              <a:buChar char="v"/>
            </a:pPr>
            <a:r>
              <a:rPr lang="it-IT" dirty="0" smtClean="0"/>
              <a:t> TASK-ANALISYSIS</a:t>
            </a:r>
          </a:p>
          <a:p>
            <a:pPr algn="ctr">
              <a:buFont typeface="Wingdings" pitchFamily="2" charset="2"/>
              <a:buChar char="v"/>
            </a:pPr>
            <a:r>
              <a:rPr lang="it-IT" dirty="0" smtClean="0"/>
              <a:t> CHECKLIST</a:t>
            </a:r>
          </a:p>
          <a:p>
            <a:pPr algn="ctr">
              <a:buNone/>
            </a:pPr>
            <a:endParaRPr lang="it-IT" dirty="0" smtClean="0"/>
          </a:p>
          <a:p>
            <a:pPr algn="ctr">
              <a:buNone/>
            </a:pPr>
            <a:endParaRPr lang="it-IT" dirty="0" smtClean="0"/>
          </a:p>
          <a:p>
            <a:pPr algn="ctr">
              <a:buNone/>
            </a:pPr>
            <a:r>
              <a:rPr lang="it-IT" dirty="0" smtClean="0"/>
              <a:t>					</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3461"/>
            <a:ext cx="1384615" cy="1633845"/>
          </a:xfrm>
          <a:prstGeom prst="rect">
            <a:avLst/>
          </a:prstGeom>
        </p:spPr>
      </p:pic>
    </p:spTree>
    <p:extLst>
      <p:ext uri="{BB962C8B-B14F-4D97-AF65-F5344CB8AC3E}">
        <p14:creationId xmlns:p14="http://schemas.microsoft.com/office/powerpoint/2010/main" val="2373749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Preparare </a:t>
            </a:r>
            <a:br>
              <a:rPr lang="it-IT" dirty="0" smtClean="0"/>
            </a:br>
            <a:r>
              <a:rPr lang="it-IT" dirty="0" smtClean="0"/>
              <a:t>pane e marmellata</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i="1" dirty="0" smtClean="0"/>
              <a:t>Descrizione razionale</a:t>
            </a:r>
          </a:p>
          <a:p>
            <a:pPr marL="0" indent="0">
              <a:buNone/>
            </a:pPr>
            <a:r>
              <a:rPr lang="it-IT" sz="2200" dirty="0" smtClean="0"/>
              <a:t>Andare in cucina </a:t>
            </a:r>
          </a:p>
          <a:p>
            <a:pPr marL="0" indent="0">
              <a:buNone/>
            </a:pPr>
            <a:r>
              <a:rPr lang="it-IT" sz="2200" dirty="0"/>
              <a:t>P</a:t>
            </a:r>
            <a:r>
              <a:rPr lang="it-IT" sz="2200" dirty="0" smtClean="0"/>
              <a:t>rendere il sacchetto del pane </a:t>
            </a:r>
          </a:p>
          <a:p>
            <a:pPr marL="0" indent="0">
              <a:buNone/>
            </a:pPr>
            <a:r>
              <a:rPr lang="it-IT" sz="2200" dirty="0" smtClean="0"/>
              <a:t>Mettere il sacchetto del pane sul tavolo</a:t>
            </a:r>
          </a:p>
          <a:p>
            <a:pPr marL="0" indent="0">
              <a:buNone/>
            </a:pPr>
            <a:r>
              <a:rPr lang="it-IT" sz="2200" dirty="0" smtClean="0"/>
              <a:t>Prendere la marmellata </a:t>
            </a:r>
          </a:p>
          <a:p>
            <a:pPr marL="0" indent="0">
              <a:buNone/>
            </a:pPr>
            <a:r>
              <a:rPr lang="it-IT" sz="2200" dirty="0" smtClean="0"/>
              <a:t>Mettere la marmellata sul tavolo</a:t>
            </a:r>
          </a:p>
          <a:p>
            <a:pPr marL="0" indent="0">
              <a:buNone/>
            </a:pPr>
            <a:r>
              <a:rPr lang="it-IT" sz="2200" dirty="0" smtClean="0"/>
              <a:t>Prendere un piatto</a:t>
            </a:r>
          </a:p>
          <a:p>
            <a:pPr marL="0" indent="0">
              <a:buNone/>
            </a:pPr>
            <a:r>
              <a:rPr lang="it-IT" sz="2200" dirty="0" smtClean="0"/>
              <a:t>Mettere il piatto sul tavolo</a:t>
            </a:r>
          </a:p>
          <a:p>
            <a:pPr marL="0" indent="0">
              <a:buNone/>
            </a:pPr>
            <a:r>
              <a:rPr lang="it-IT" sz="2200" dirty="0" smtClean="0"/>
              <a:t>Prendere un coltello</a:t>
            </a:r>
          </a:p>
          <a:p>
            <a:pPr marL="0" indent="0">
              <a:buNone/>
            </a:pPr>
            <a:r>
              <a:rPr lang="it-IT" sz="2200" dirty="0" smtClean="0"/>
              <a:t>Mettere il coltello sul tavolo</a:t>
            </a:r>
          </a:p>
          <a:p>
            <a:pPr marL="0" indent="0">
              <a:buNone/>
            </a:pPr>
            <a:r>
              <a:rPr lang="it-IT" sz="2200" dirty="0" smtClean="0"/>
              <a:t>Aprire il sacchetto del pane </a:t>
            </a:r>
          </a:p>
          <a:p>
            <a:pPr marL="0" indent="0">
              <a:buNone/>
            </a:pPr>
            <a:endParaRPr lang="it-IT" sz="2200" dirty="0" smtClean="0"/>
          </a:p>
          <a:p>
            <a:pPr marL="0" indent="0">
              <a:buNone/>
            </a:pPr>
            <a:endParaRPr lang="it-IT" sz="2200" dirty="0" smtClean="0"/>
          </a:p>
          <a:p>
            <a:pPr marL="0" indent="0">
              <a:buNone/>
            </a:pPr>
            <a:endParaRPr lang="it-IT" sz="2200" dirty="0" smtClean="0"/>
          </a:p>
          <a:p>
            <a:pPr marL="0" indent="0">
              <a:buNone/>
            </a:pPr>
            <a:endParaRPr lang="it-IT" sz="2200" dirty="0" smtClean="0"/>
          </a:p>
          <a:p>
            <a:pPr marL="0" indent="0">
              <a:buNone/>
            </a:pPr>
            <a:endParaRPr lang="it-IT" sz="2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85228"/>
            <a:ext cx="139541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4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4" y="2060848"/>
            <a:ext cx="8229600" cy="4525963"/>
          </a:xfrm>
        </p:spPr>
        <p:txBody>
          <a:bodyPr>
            <a:normAutofit/>
          </a:bodyPr>
          <a:lstStyle/>
          <a:p>
            <a:pPr marL="0" indent="0">
              <a:buNone/>
            </a:pPr>
            <a:r>
              <a:rPr lang="it-IT" sz="2200" dirty="0" smtClean="0"/>
              <a:t>Aprire il barattolo di marmellata</a:t>
            </a:r>
          </a:p>
          <a:p>
            <a:pPr marL="0" indent="0">
              <a:buNone/>
            </a:pPr>
            <a:r>
              <a:rPr lang="it-IT" sz="2200" dirty="0" smtClean="0"/>
              <a:t>Spalmare la marmellata  sul pane con il coltello</a:t>
            </a:r>
          </a:p>
          <a:p>
            <a:pPr marL="0" indent="0">
              <a:buNone/>
            </a:pPr>
            <a:r>
              <a:rPr lang="it-IT" sz="2200" dirty="0" smtClean="0"/>
              <a:t>Metter il pane con la marmellata sul piatto</a:t>
            </a:r>
          </a:p>
          <a:p>
            <a:pPr marL="0" indent="0">
              <a:buNone/>
            </a:pPr>
            <a:r>
              <a:rPr lang="it-IT" sz="2200" dirty="0" smtClean="0"/>
              <a:t>Chiudere il barattolo della marmellata</a:t>
            </a:r>
          </a:p>
          <a:p>
            <a:pPr marL="0" indent="0">
              <a:buNone/>
            </a:pPr>
            <a:r>
              <a:rPr lang="it-IT" sz="2200" dirty="0" smtClean="0"/>
              <a:t>Chiudere il sacchetto del pane</a:t>
            </a:r>
          </a:p>
          <a:p>
            <a:pPr marL="0" indent="0">
              <a:buNone/>
            </a:pPr>
            <a:r>
              <a:rPr lang="it-IT" sz="2200" dirty="0" smtClean="0"/>
              <a:t>Mettere via il pane </a:t>
            </a:r>
          </a:p>
          <a:p>
            <a:pPr marL="0" indent="0">
              <a:buNone/>
            </a:pPr>
            <a:r>
              <a:rPr lang="it-IT" sz="2200" dirty="0" smtClean="0"/>
              <a:t>Mettere via il barattolo della marmellata</a:t>
            </a:r>
            <a:endParaRPr lang="it-IT" sz="2200" dirty="0"/>
          </a:p>
          <a:p>
            <a:pPr marL="0" indent="0">
              <a:buNone/>
            </a:pPr>
            <a:endParaRPr lang="it-IT" sz="2200" dirty="0" smtClean="0"/>
          </a:p>
          <a:p>
            <a:pPr marL="0" indent="0">
              <a:buNone/>
            </a:pPr>
            <a:endParaRPr lang="it-IT" sz="2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139541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287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4" y="1988840"/>
            <a:ext cx="8229600" cy="4525963"/>
          </a:xfrm>
        </p:spPr>
        <p:txBody>
          <a:bodyPr>
            <a:normAutofit/>
          </a:bodyPr>
          <a:lstStyle/>
          <a:p>
            <a:pPr marL="0" indent="0">
              <a:buNone/>
            </a:pPr>
            <a:r>
              <a:rPr lang="it-IT" sz="2200" i="1" u="sng" dirty="0" smtClean="0"/>
              <a:t>ANALISI ABILITA</a:t>
            </a:r>
            <a:r>
              <a:rPr lang="it-IT" sz="2200" i="1" u="sng" smtClean="0"/>
              <a:t>’ COMPONENTI</a:t>
            </a:r>
            <a:endParaRPr lang="it-IT" sz="2200" i="1" u="sng" dirty="0" smtClean="0"/>
          </a:p>
          <a:p>
            <a:pPr marL="0" indent="0">
              <a:buNone/>
            </a:pPr>
            <a:endParaRPr lang="it-IT" sz="2200" i="1" u="sng" dirty="0" smtClean="0"/>
          </a:p>
          <a:p>
            <a:pPr marL="0" indent="0">
              <a:buNone/>
            </a:pPr>
            <a:r>
              <a:rPr lang="it-IT" sz="2200" dirty="0" smtClean="0"/>
              <a:t>APRIRE IL SACCHETTO DEL PANE</a:t>
            </a:r>
          </a:p>
          <a:p>
            <a:pPr marL="0" indent="0">
              <a:buNone/>
            </a:pPr>
            <a:r>
              <a:rPr lang="it-IT" sz="2200" dirty="0" smtClean="0"/>
              <a:t>Coordinazione oculo manuale</a:t>
            </a:r>
          </a:p>
          <a:p>
            <a:pPr marL="0" indent="0">
              <a:buNone/>
            </a:pPr>
            <a:r>
              <a:rPr lang="it-IT" sz="2200" dirty="0" smtClean="0"/>
              <a:t>Utilizzo di entrambe le mani</a:t>
            </a:r>
          </a:p>
          <a:p>
            <a:pPr marL="0" indent="0">
              <a:buNone/>
            </a:pPr>
            <a:r>
              <a:rPr lang="it-IT" sz="2200" dirty="0" smtClean="0"/>
              <a:t>Presa a pinza </a:t>
            </a:r>
          </a:p>
          <a:p>
            <a:pPr marL="0" indent="0">
              <a:buNone/>
            </a:pPr>
            <a:endParaRPr lang="it-IT" sz="2200" u="sng" dirty="0" smtClean="0"/>
          </a:p>
          <a:p>
            <a:pPr marL="0" indent="0">
              <a:buNone/>
            </a:pPr>
            <a:endParaRPr lang="it-IT" sz="2200" u="sng"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395413"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368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CHECKLIST</a:t>
            </a:r>
            <a:endParaRPr lang="it-IT" dirty="0"/>
          </a:p>
        </p:txBody>
      </p:sp>
      <p:sp>
        <p:nvSpPr>
          <p:cNvPr id="3" name="Segnaposto contenuto 2"/>
          <p:cNvSpPr>
            <a:spLocks noGrp="1"/>
          </p:cNvSpPr>
          <p:nvPr>
            <p:ph idx="1"/>
          </p:nvPr>
        </p:nvSpPr>
        <p:spPr>
          <a:xfrm>
            <a:off x="467544" y="2852936"/>
            <a:ext cx="8229600" cy="4525963"/>
          </a:xfrm>
        </p:spPr>
        <p:txBody>
          <a:bodyPr>
            <a:normAutofit/>
          </a:bodyPr>
          <a:lstStyle/>
          <a:p>
            <a:r>
              <a:rPr lang="it-IT" sz="2200" dirty="0" smtClean="0"/>
              <a:t>La </a:t>
            </a:r>
            <a:r>
              <a:rPr lang="it-IT" sz="2200" dirty="0" err="1" smtClean="0"/>
              <a:t>Checklist</a:t>
            </a:r>
            <a:r>
              <a:rPr lang="it-IT" sz="2200" dirty="0" smtClean="0"/>
              <a:t> o lista di controllo è uno strumento per la verifica procedurale di un compito . E’ l’elenco delle attività da mettere in atto durante  l’esecuzione di un compito.</a:t>
            </a:r>
            <a:endParaRPr lang="it-IT" sz="22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139541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485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02" y="188640"/>
            <a:ext cx="139541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90360" y="414911"/>
            <a:ext cx="1333792" cy="138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931846"/>
            <a:ext cx="13350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5914" y="2041514"/>
            <a:ext cx="1049337"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8795" y="410749"/>
            <a:ext cx="1092448" cy="141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800" y="3517255"/>
            <a:ext cx="13350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4979" y="3517255"/>
            <a:ext cx="11652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013455"/>
            <a:ext cx="13350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9875" y="5159505"/>
            <a:ext cx="1049337"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630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139541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32019" y="1600200"/>
            <a:ext cx="34799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545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smtClean="0"/>
              <a:t>COS’ E’ UNA STORIA</a:t>
            </a:r>
            <a:br>
              <a:rPr lang="it-IT" dirty="0" smtClean="0"/>
            </a:br>
            <a:r>
              <a:rPr lang="it-IT" dirty="0" smtClean="0"/>
              <a:t>SOCIALE</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3461"/>
            <a:ext cx="1384615" cy="1633845"/>
          </a:xfrm>
          <a:prstGeom prst="rect">
            <a:avLst/>
          </a:prstGeom>
        </p:spPr>
      </p:pic>
      <p:sp>
        <p:nvSpPr>
          <p:cNvPr id="7" name="Segnaposto contenuto 6"/>
          <p:cNvSpPr>
            <a:spLocks noGrp="1"/>
          </p:cNvSpPr>
          <p:nvPr>
            <p:ph idx="1"/>
          </p:nvPr>
        </p:nvSpPr>
        <p:spPr>
          <a:xfrm>
            <a:off x="467544" y="2132856"/>
            <a:ext cx="8229600" cy="4525963"/>
          </a:xfrm>
        </p:spPr>
        <p:txBody>
          <a:bodyPr>
            <a:normAutofit/>
          </a:bodyPr>
          <a:lstStyle/>
          <a:p>
            <a:r>
              <a:rPr lang="it-IT" sz="2200" dirty="0"/>
              <a:t>La storia sociale è una breve storia, scritta in un modo e in una forma specifici. Risponde ai bisogni e migliora la comprensione sociale delle persone che si trovano da entrambi i lati dell’equazione sociale.</a:t>
            </a:r>
          </a:p>
          <a:p>
            <a:r>
              <a:rPr lang="it-IT" sz="2200" dirty="0"/>
              <a:t>La storia sociale descrive una situazione, un concetto o un’ abilità sociale usando un formato ricco di significato per le persone con problemi dello spettro autistico. </a:t>
            </a:r>
          </a:p>
          <a:p>
            <a:r>
              <a:rPr lang="it-IT" sz="2200" dirty="0"/>
              <a:t>Descrive quello che la gente fa, perché lo fa e quali sono le comuni reazioni a questi comportamenti.</a:t>
            </a:r>
          </a:p>
          <a:p>
            <a:endParaRPr lang="it-IT" sz="2200" dirty="0"/>
          </a:p>
          <a:p>
            <a:endParaRPr lang="it-IT" dirty="0"/>
          </a:p>
        </p:txBody>
      </p:sp>
    </p:spTree>
    <p:extLst>
      <p:ext uri="{BB962C8B-B14F-4D97-AF65-F5344CB8AC3E}">
        <p14:creationId xmlns:p14="http://schemas.microsoft.com/office/powerpoint/2010/main" val="328793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LE TEMATICHE</a:t>
            </a:r>
            <a:endParaRPr lang="it-IT" dirty="0"/>
          </a:p>
        </p:txBody>
      </p:sp>
      <p:sp>
        <p:nvSpPr>
          <p:cNvPr id="6" name="Segnaposto contenuto 5"/>
          <p:cNvSpPr>
            <a:spLocks noGrp="1"/>
          </p:cNvSpPr>
          <p:nvPr>
            <p:ph idx="1"/>
          </p:nvPr>
        </p:nvSpPr>
        <p:spPr>
          <a:xfrm>
            <a:off x="467544" y="1988840"/>
            <a:ext cx="8229600" cy="4525963"/>
          </a:xfrm>
        </p:spPr>
        <p:txBody>
          <a:bodyPr>
            <a:normAutofit fontScale="70000" lnSpcReduction="20000"/>
          </a:bodyPr>
          <a:lstStyle/>
          <a:p>
            <a:pPr marL="0" indent="0">
              <a:buNone/>
            </a:pPr>
            <a:r>
              <a:rPr lang="it-IT" dirty="0"/>
              <a:t>La storia sociale può essere usata per affrontare un numero infinito di tematiche. Possono:</a:t>
            </a:r>
          </a:p>
          <a:p>
            <a:pPr>
              <a:buFont typeface="Wingdings" pitchFamily="2" charset="2"/>
              <a:buChar char="Ø"/>
            </a:pPr>
            <a:r>
              <a:rPr lang="it-IT" dirty="0"/>
              <a:t>Affrontare situazioni problematiche come l’andare in macchina, giocare con altri bambini, esprimere le proprie emozioni.</a:t>
            </a:r>
          </a:p>
          <a:p>
            <a:pPr>
              <a:buFont typeface="Wingdings" pitchFamily="2" charset="2"/>
              <a:buChar char="Ø"/>
            </a:pPr>
            <a:r>
              <a:rPr lang="it-IT" dirty="0"/>
              <a:t>Chiarire una situazione che la persona autistica ha «interpretato male».</a:t>
            </a:r>
          </a:p>
          <a:p>
            <a:pPr>
              <a:buFont typeface="Wingdings" pitchFamily="2" charset="2"/>
              <a:buChar char="Ø"/>
            </a:pPr>
            <a:r>
              <a:rPr lang="it-IT" dirty="0"/>
              <a:t>Trattare abilità che sono parte di un curriculum scolastico o sociale (gite, supplente ,assemblee, routine della classe e variazioni della routine…)</a:t>
            </a:r>
          </a:p>
          <a:p>
            <a:pPr>
              <a:buFont typeface="Wingdings" pitchFamily="2" charset="2"/>
              <a:buChar char="Ø"/>
            </a:pPr>
            <a:r>
              <a:rPr lang="it-IT" dirty="0"/>
              <a:t>Permettere di personalizzare competenze che fanno parte di un programma di training di abilità sociali.</a:t>
            </a:r>
          </a:p>
          <a:p>
            <a:pPr>
              <a:buFont typeface="Wingdings" pitchFamily="2" charset="2"/>
              <a:buChar char="Ø"/>
            </a:pPr>
            <a:r>
              <a:rPr lang="it-IT" dirty="0"/>
              <a:t>Tradurre un obbiettivo di lavoro in singoli passi più comprensibili per lo studente.</a:t>
            </a:r>
          </a:p>
          <a:p>
            <a:pPr>
              <a:buFont typeface="Wingdings" pitchFamily="2" charset="2"/>
              <a:buChar char="Ø"/>
            </a:pPr>
            <a:r>
              <a:rPr lang="it-IT" dirty="0"/>
              <a:t>Preparare  ad un evento particolare.</a:t>
            </a:r>
          </a:p>
          <a:p>
            <a:endParaRPr lang="it-IT" dirty="0"/>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3461"/>
            <a:ext cx="1384615" cy="1633845"/>
          </a:xfrm>
          <a:prstGeom prst="rect">
            <a:avLst/>
          </a:prstGeom>
        </p:spPr>
      </p:pic>
    </p:spTree>
    <p:extLst>
      <p:ext uri="{BB962C8B-B14F-4D97-AF65-F5344CB8AC3E}">
        <p14:creationId xmlns:p14="http://schemas.microsoft.com/office/powerpoint/2010/main" val="3287935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Autofit/>
          </a:bodyPr>
          <a:lstStyle/>
          <a:p>
            <a:r>
              <a:rPr lang="it-IT" sz="4000" dirty="0" smtClean="0"/>
              <a:t>CARATTERISTICHE </a:t>
            </a:r>
            <a:br>
              <a:rPr lang="it-IT" sz="4000" dirty="0" smtClean="0"/>
            </a:br>
            <a:r>
              <a:rPr lang="it-IT" sz="4000" dirty="0" smtClean="0"/>
              <a:t>DI UNA STORIA SOCIALE</a:t>
            </a:r>
            <a:endParaRPr lang="it-IT" sz="4000" dirty="0"/>
          </a:p>
        </p:txBody>
      </p:sp>
      <p:sp>
        <p:nvSpPr>
          <p:cNvPr id="6" name="Segnaposto contenuto 5"/>
          <p:cNvSpPr>
            <a:spLocks noGrp="1"/>
          </p:cNvSpPr>
          <p:nvPr>
            <p:ph idx="1"/>
          </p:nvPr>
        </p:nvSpPr>
        <p:spPr>
          <a:xfrm>
            <a:off x="467544" y="1802967"/>
            <a:ext cx="8229600" cy="4525963"/>
          </a:xfrm>
        </p:spPr>
        <p:txBody>
          <a:bodyPr/>
          <a:lstStyle/>
          <a:p>
            <a:pPr algn="ctr"/>
            <a:endParaRPr lang="it-IT" sz="2200" dirty="0" smtClean="0"/>
          </a:p>
          <a:p>
            <a:pPr algn="ctr"/>
            <a:endParaRPr lang="it-IT" sz="2200" dirty="0"/>
          </a:p>
          <a:p>
            <a:pPr algn="ctr"/>
            <a:endParaRPr lang="it-IT" sz="2200" dirty="0" smtClean="0"/>
          </a:p>
          <a:p>
            <a:pPr algn="ctr"/>
            <a:r>
              <a:rPr lang="it-IT" sz="2200" dirty="0" smtClean="0"/>
              <a:t>E</a:t>
            </a:r>
            <a:r>
              <a:rPr lang="it-IT" sz="2200" dirty="0"/>
              <a:t>’ compatibile con le abilità dei bambini con DSA :</a:t>
            </a:r>
          </a:p>
          <a:p>
            <a:pPr algn="ctr">
              <a:buFont typeface="Wingdings" pitchFamily="2" charset="2"/>
              <a:buChar char="Ø"/>
            </a:pPr>
            <a:r>
              <a:rPr lang="it-IT" sz="2200" dirty="0"/>
              <a:t>Fornisce informazioni visive</a:t>
            </a:r>
          </a:p>
          <a:p>
            <a:pPr algn="ctr">
              <a:buFont typeface="Wingdings" pitchFamily="2" charset="2"/>
              <a:buChar char="Ø"/>
            </a:pPr>
            <a:r>
              <a:rPr lang="it-IT" sz="2200" dirty="0"/>
              <a:t>Tiene conto della teoria della mente </a:t>
            </a:r>
          </a:p>
          <a:p>
            <a:pPr algn="ctr">
              <a:buFont typeface="Wingdings" pitchFamily="2" charset="2"/>
              <a:buChar char="Ø"/>
            </a:pPr>
            <a:r>
              <a:rPr lang="it-IT" sz="2200" dirty="0"/>
              <a:t>Tiene conto della teoria della coerenza centrale .</a:t>
            </a:r>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3461"/>
            <a:ext cx="1384615" cy="1633845"/>
          </a:xfrm>
          <a:prstGeom prst="rect">
            <a:avLst/>
          </a:prstGeom>
        </p:spPr>
      </p:pic>
    </p:spTree>
    <p:extLst>
      <p:ext uri="{BB962C8B-B14F-4D97-AF65-F5344CB8AC3E}">
        <p14:creationId xmlns:p14="http://schemas.microsoft.com/office/powerpoint/2010/main" val="3287935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sp>
        <p:nvSpPr>
          <p:cNvPr id="6" name="Segnaposto contenuto 5"/>
          <p:cNvSpPr>
            <a:spLocks noGrp="1"/>
          </p:cNvSpPr>
          <p:nvPr>
            <p:ph idx="1"/>
          </p:nvPr>
        </p:nvSpPr>
        <p:spPr>
          <a:xfrm>
            <a:off x="467544" y="1988840"/>
            <a:ext cx="8229600" cy="4525963"/>
          </a:xfrm>
        </p:spPr>
        <p:txBody>
          <a:bodyPr>
            <a:normAutofit/>
          </a:bodyPr>
          <a:lstStyle/>
          <a:p>
            <a:r>
              <a:rPr lang="it-IT" sz="2200" dirty="0"/>
              <a:t>Ha un’introduzione, una parte centrale e una conclusione</a:t>
            </a:r>
          </a:p>
          <a:p>
            <a:r>
              <a:rPr lang="it-IT" sz="2200" dirty="0"/>
              <a:t>Risponde alle seguenti domande:</a:t>
            </a:r>
          </a:p>
          <a:p>
            <a:pPr>
              <a:buFont typeface="Wingdings" pitchFamily="2" charset="2"/>
              <a:buChar char="v"/>
            </a:pPr>
            <a:r>
              <a:rPr lang="it-IT" sz="2200" dirty="0"/>
              <a:t>Chi è coinvolto</a:t>
            </a:r>
          </a:p>
          <a:p>
            <a:pPr>
              <a:buFont typeface="Wingdings" pitchFamily="2" charset="2"/>
              <a:buChar char="v"/>
            </a:pPr>
            <a:r>
              <a:rPr lang="it-IT" sz="2200" dirty="0"/>
              <a:t>Dove e quando occorre agire in quel modo</a:t>
            </a:r>
          </a:p>
          <a:p>
            <a:pPr>
              <a:buFont typeface="Wingdings" pitchFamily="2" charset="2"/>
              <a:buChar char="v"/>
            </a:pPr>
            <a:r>
              <a:rPr lang="it-IT" sz="2200" dirty="0"/>
              <a:t>Cosa sta succedendo come sta succedendo e perché</a:t>
            </a:r>
          </a:p>
          <a:p>
            <a:r>
              <a:rPr lang="it-IT" sz="2200" dirty="0"/>
              <a:t>E’ scritta in prima persona e occasionalmente in terza come un articolo di giornale (livello avanzato) </a:t>
            </a:r>
          </a:p>
          <a:p>
            <a:r>
              <a:rPr lang="it-IT" sz="2200" dirty="0"/>
              <a:t>Ha un linguaggio positivo, con descrizioni di risposte e comportamenti positivi. Se si deve far riferimento a un comportamento negativo, lo si fa cautamente, e usando la terza persona.</a:t>
            </a:r>
          </a:p>
          <a:p>
            <a:endParaRPr lang="it-IT" sz="22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3461"/>
            <a:ext cx="1384615" cy="1633845"/>
          </a:xfrm>
          <a:prstGeom prst="rect">
            <a:avLst/>
          </a:prstGeom>
        </p:spPr>
      </p:pic>
    </p:spTree>
    <p:extLst>
      <p:ext uri="{BB962C8B-B14F-4D97-AF65-F5344CB8AC3E}">
        <p14:creationId xmlns:p14="http://schemas.microsoft.com/office/powerpoint/2010/main" val="3287935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sp>
        <p:nvSpPr>
          <p:cNvPr id="6" name="Segnaposto contenuto 5"/>
          <p:cNvSpPr>
            <a:spLocks noGrp="1"/>
          </p:cNvSpPr>
          <p:nvPr>
            <p:ph idx="1"/>
          </p:nvPr>
        </p:nvSpPr>
        <p:spPr>
          <a:xfrm>
            <a:off x="467544" y="1988840"/>
            <a:ext cx="8229600" cy="4525963"/>
          </a:xfrm>
        </p:spPr>
        <p:txBody>
          <a:bodyPr>
            <a:normAutofit fontScale="70000" lnSpcReduction="20000"/>
          </a:bodyPr>
          <a:lstStyle/>
          <a:p>
            <a:r>
              <a:rPr lang="it-IT" dirty="0"/>
              <a:t>E</a:t>
            </a:r>
            <a:r>
              <a:rPr lang="it-IT" dirty="0" smtClean="0"/>
              <a:t>’ precisa </a:t>
            </a:r>
            <a:r>
              <a:rPr lang="it-IT" dirty="0"/>
              <a:t>in senso letterale, con l’uso di parole come «di solito» e «a volte» per assicurarne la correttezza</a:t>
            </a:r>
          </a:p>
          <a:p>
            <a:r>
              <a:rPr lang="it-IT" dirty="0"/>
              <a:t>Può usare un vocabolario alternativo per mantenere un tono pacato e positivo (diverso=un altro, nuovo=migliore, cambiare=sostituire)</a:t>
            </a:r>
          </a:p>
          <a:p>
            <a:r>
              <a:rPr lang="it-IT" dirty="0"/>
              <a:t>Usa un tipo di testo concreto e facile da capire con supporti visivi quando sono necessari ( traducono concetti astratti in terminologia visiva e tangibile e con aggiunta di immagini)</a:t>
            </a:r>
          </a:p>
          <a:p>
            <a:r>
              <a:rPr lang="it-IT" dirty="0"/>
              <a:t>Può contenere illustrazioni per chiarire e migliorare la comprensione del testo. Le immagini, se usate, devono considerare l’età e le caratteristiche di apprendimento individuali </a:t>
            </a:r>
          </a:p>
          <a:p>
            <a:r>
              <a:rPr lang="it-IT" dirty="0"/>
              <a:t>Ha uno stile e un formato motivante o che riflette gli interessi della persona cui è destinata.</a:t>
            </a:r>
          </a:p>
          <a:p>
            <a:r>
              <a:rPr lang="it-IT" dirty="0"/>
              <a:t>E’ composta da specifiche frasi presenti nella storia con una precisa proporzione.</a:t>
            </a:r>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3461"/>
            <a:ext cx="1384615" cy="1633845"/>
          </a:xfrm>
          <a:prstGeom prst="rect">
            <a:avLst/>
          </a:prstGeom>
        </p:spPr>
      </p:pic>
    </p:spTree>
    <p:extLst>
      <p:ext uri="{BB962C8B-B14F-4D97-AF65-F5344CB8AC3E}">
        <p14:creationId xmlns:p14="http://schemas.microsoft.com/office/powerpoint/2010/main" val="3287935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smtClean="0"/>
              <a:t>LE FRASI FONDAMENTALI E</a:t>
            </a:r>
            <a:br>
              <a:rPr lang="it-IT" dirty="0" smtClean="0"/>
            </a:br>
            <a:r>
              <a:rPr lang="it-IT" dirty="0" smtClean="0"/>
              <a:t> LA LORO PROPORZIONE</a:t>
            </a:r>
            <a:endParaRPr lang="it-IT" dirty="0"/>
          </a:p>
        </p:txBody>
      </p:sp>
      <p:sp>
        <p:nvSpPr>
          <p:cNvPr id="6" name="Segnaposto contenuto 5"/>
          <p:cNvSpPr>
            <a:spLocks noGrp="1"/>
          </p:cNvSpPr>
          <p:nvPr>
            <p:ph idx="1"/>
          </p:nvPr>
        </p:nvSpPr>
        <p:spPr>
          <a:xfrm>
            <a:off x="467544" y="1988840"/>
            <a:ext cx="8229600" cy="4565104"/>
          </a:xfrm>
        </p:spPr>
        <p:txBody>
          <a:bodyPr>
            <a:normAutofit/>
          </a:bodyPr>
          <a:lstStyle/>
          <a:p>
            <a:r>
              <a:rPr lang="it-IT" sz="2200" dirty="0"/>
              <a:t>La storia sociale ha quattro tipi di frasi fondamentali. Ciascuna frase viene usata seguendo una specifica frequenza chiamata «la proporzione» di una storia sociale.</a:t>
            </a:r>
          </a:p>
          <a:p>
            <a:pPr>
              <a:buFont typeface="Wingdings" pitchFamily="2" charset="2"/>
              <a:buChar char="Ø"/>
            </a:pPr>
            <a:r>
              <a:rPr lang="it-IT" sz="2200" u="sng" dirty="0"/>
              <a:t>Frasi descrittive</a:t>
            </a:r>
            <a:r>
              <a:rPr lang="it-IT" sz="2200" dirty="0"/>
              <a:t>: sono obbiettive e descrivono i fatti senza dare nessuna opinione o fare supposizioni. E’ l’unico tipo di frase obbligatoria e sono la «spina dorsale» di una storia. Spesso contengono le risposte al «chi, dove, quando e perché». Esempi di frasi descrittive:</a:t>
            </a:r>
          </a:p>
          <a:p>
            <a:pPr marL="514350" indent="-514350">
              <a:buFont typeface="+mj-lt"/>
              <a:buAutoNum type="arabicPeriod"/>
            </a:pPr>
            <a:r>
              <a:rPr lang="it-IT" sz="2200" dirty="0"/>
              <a:t>Mi chiamo….</a:t>
            </a:r>
          </a:p>
          <a:p>
            <a:pPr marL="514350" indent="-514350">
              <a:buFont typeface="+mj-lt"/>
              <a:buAutoNum type="arabicPeriod"/>
            </a:pPr>
            <a:r>
              <a:rPr lang="it-IT" sz="2200" dirty="0"/>
              <a:t>A volte, la mamma mi compra un gelato</a:t>
            </a:r>
          </a:p>
          <a:p>
            <a:pPr marL="514350" indent="-514350">
              <a:buFont typeface="+mj-lt"/>
              <a:buAutoNum type="arabicPeriod"/>
            </a:pPr>
            <a:r>
              <a:rPr lang="it-IT" sz="2200" dirty="0"/>
              <a:t>Molti bambini giocano in cortile durante  l’intervallo</a:t>
            </a:r>
          </a:p>
          <a:p>
            <a:endParaRPr lang="it-IT" sz="2800" dirty="0"/>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3461"/>
            <a:ext cx="1384615" cy="1633845"/>
          </a:xfrm>
          <a:prstGeom prst="rect">
            <a:avLst/>
          </a:prstGeom>
        </p:spPr>
      </p:pic>
    </p:spTree>
    <p:extLst>
      <p:ext uri="{BB962C8B-B14F-4D97-AF65-F5344CB8AC3E}">
        <p14:creationId xmlns:p14="http://schemas.microsoft.com/office/powerpoint/2010/main" val="3287935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sp>
        <p:nvSpPr>
          <p:cNvPr id="6" name="Segnaposto contenuto 5"/>
          <p:cNvSpPr>
            <a:spLocks noGrp="1"/>
          </p:cNvSpPr>
          <p:nvPr>
            <p:ph idx="1"/>
          </p:nvPr>
        </p:nvSpPr>
        <p:spPr>
          <a:xfrm>
            <a:off x="467544" y="1988840"/>
            <a:ext cx="8229600" cy="4493096"/>
          </a:xfrm>
        </p:spPr>
        <p:txBody>
          <a:bodyPr>
            <a:normAutofit fontScale="70000" lnSpcReduction="20000"/>
          </a:bodyPr>
          <a:lstStyle/>
          <a:p>
            <a:pPr>
              <a:buFont typeface="Wingdings" pitchFamily="2" charset="2"/>
              <a:buChar char="Ø"/>
            </a:pPr>
            <a:r>
              <a:rPr lang="it-IT" u="sng" dirty="0"/>
              <a:t>Le frasi soggettive </a:t>
            </a:r>
            <a:r>
              <a:rPr lang="it-IT" dirty="0"/>
              <a:t>sono delle asserzioni che si riferiscono a, o descrivono, lo stato interno di una persona, quello che sa, i suoi pensieri, emozioni quello a cui crede, le sue opinioni, motivazioni o la sua salute o condizione fisica. Raramente queste frasi sono usate in riferimento alla persona con DSA per cui è costruita la storia, più spesso questo tipo di frase viene usata per descrivere lo stato interno degli altri. Esempi di frasi soggettive:</a:t>
            </a:r>
          </a:p>
          <a:p>
            <a:pPr marL="514350" indent="-514350">
              <a:buFont typeface="+mj-lt"/>
              <a:buAutoNum type="arabicPeriod"/>
            </a:pPr>
            <a:r>
              <a:rPr lang="it-IT" dirty="0"/>
              <a:t>Il mio professore conosce la matematica</a:t>
            </a:r>
          </a:p>
          <a:p>
            <a:pPr marL="514350" indent="-514350">
              <a:buFont typeface="+mj-lt"/>
              <a:buAutoNum type="arabicPeriod"/>
            </a:pPr>
            <a:r>
              <a:rPr lang="it-IT" dirty="0"/>
              <a:t>A mio fratello di solito piace cantare</a:t>
            </a:r>
          </a:p>
          <a:p>
            <a:pPr marL="514350" indent="-514350">
              <a:buFont typeface="+mj-lt"/>
              <a:buAutoNum type="arabicPeriod"/>
            </a:pPr>
            <a:r>
              <a:rPr lang="it-IT" dirty="0"/>
              <a:t>A molti bambini piace mangiare la pizza</a:t>
            </a:r>
          </a:p>
          <a:p>
            <a:pPr marL="514350" indent="-514350">
              <a:buFont typeface="+mj-lt"/>
              <a:buAutoNum type="arabicPeriod"/>
            </a:pPr>
            <a:r>
              <a:rPr lang="it-IT" dirty="0"/>
              <a:t>Alcuni bambini decidono di lavorare per finire gli esercizi prima dell’intervallo</a:t>
            </a:r>
          </a:p>
          <a:p>
            <a:pPr marL="514350" indent="-514350">
              <a:buFont typeface="+mj-lt"/>
              <a:buAutoNum type="arabicPeriod"/>
            </a:pPr>
            <a:r>
              <a:rPr lang="it-IT" dirty="0"/>
              <a:t>A volte le persone stanno male Quando mangiano troppo</a:t>
            </a:r>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3461"/>
            <a:ext cx="1384615" cy="1633845"/>
          </a:xfrm>
          <a:prstGeom prst="rect">
            <a:avLst/>
          </a:prstGeom>
        </p:spPr>
      </p:pic>
    </p:spTree>
    <p:extLst>
      <p:ext uri="{BB962C8B-B14F-4D97-AF65-F5344CB8AC3E}">
        <p14:creationId xmlns:p14="http://schemas.microsoft.com/office/powerpoint/2010/main" val="3287935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1575</Words>
  <Application>Microsoft Office PowerPoint</Application>
  <PresentationFormat>Presentazione su schermo (4:3)</PresentationFormat>
  <Paragraphs>140</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Presentazione standard di PowerPoint</vt:lpstr>
      <vt:lpstr>Presentazione standard di PowerPoint</vt:lpstr>
      <vt:lpstr>COS’ E’ UNA STORIA SOCIALE</vt:lpstr>
      <vt:lpstr>LE TEMATICHE</vt:lpstr>
      <vt:lpstr>CARATTERISTICHE  DI UNA STORIA SOCIALE</vt:lpstr>
      <vt:lpstr>Presentazione standard di PowerPoint</vt:lpstr>
      <vt:lpstr>Presentazione standard di PowerPoint</vt:lpstr>
      <vt:lpstr>LE FRASI FONDAMENTALI E  LA LORO PROPORZIONE</vt:lpstr>
      <vt:lpstr>Presentazione standard di PowerPoint</vt:lpstr>
      <vt:lpstr>Presentazione standard di PowerPoint</vt:lpstr>
      <vt:lpstr>Presentazione standard di PowerPoint</vt:lpstr>
      <vt:lpstr>Presentazione standard di PowerPoint</vt:lpstr>
      <vt:lpstr>Presentazione standard di PowerPoint</vt:lpstr>
      <vt:lpstr>  I PASSI PER SCRIVERE   UNA STORIA SOCIALE </vt:lpstr>
      <vt:lpstr>Presentazione standard di PowerPoint</vt:lpstr>
      <vt:lpstr>TASK ANALYSIS</vt:lpstr>
      <vt:lpstr>Presentazione standard di PowerPoint</vt:lpstr>
      <vt:lpstr>Presentazione standard di PowerPoint</vt:lpstr>
      <vt:lpstr>Presentazione standard di PowerPoint</vt:lpstr>
      <vt:lpstr>Preparare  pane e marmellata</vt:lpstr>
      <vt:lpstr>Presentazione standard di PowerPoint</vt:lpstr>
      <vt:lpstr>Presentazione standard di PowerPoint</vt:lpstr>
      <vt:lpstr>CHECKLIST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Elisa</dc:creator>
  <cp:lastModifiedBy>Mariolina</cp:lastModifiedBy>
  <cp:revision>41</cp:revision>
  <dcterms:created xsi:type="dcterms:W3CDTF">2013-04-17T12:44:16Z</dcterms:created>
  <dcterms:modified xsi:type="dcterms:W3CDTF">2013-05-15T05:46:26Z</dcterms:modified>
</cp:coreProperties>
</file>