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5" r:id="rId4"/>
    <p:sldId id="296" r:id="rId5"/>
    <p:sldId id="266" r:id="rId6"/>
    <p:sldId id="267" r:id="rId7"/>
    <p:sldId id="268" r:id="rId8"/>
    <p:sldId id="297" r:id="rId9"/>
    <p:sldId id="269" r:id="rId10"/>
    <p:sldId id="28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0" r:id="rId19"/>
    <p:sldId id="295" r:id="rId20"/>
    <p:sldId id="292" r:id="rId21"/>
    <p:sldId id="293" r:id="rId22"/>
    <p:sldId id="294" r:id="rId23"/>
    <p:sldId id="277" r:id="rId24"/>
    <p:sldId id="278" r:id="rId25"/>
    <p:sldId id="298" r:id="rId26"/>
    <p:sldId id="282" r:id="rId27"/>
    <p:sldId id="281" r:id="rId28"/>
    <p:sldId id="280" r:id="rId29"/>
    <p:sldId id="299" r:id="rId30"/>
    <p:sldId id="300" r:id="rId31"/>
    <p:sldId id="305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9AB4A3F-04B6-4225-877E-FB9D59E58211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14E0DEF-25FF-4872-B0EA-C75EED3050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../Corso%20marzo%202016/Articolo%20di%20Jim%20Sinclair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Esempi%20di%20stori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Esempi%20di%20stori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Esempi%20di%20mappe" TargetMode="External"/><Relationship Id="rId2" Type="http://schemas.openxmlformats.org/officeDocument/2006/relationships/hyperlink" Target="../Esempi%20di%20mapp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../../Esempio%20di%20tas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Check-list" TargetMode="External"/><Relationship Id="rId2" Type="http://schemas.openxmlformats.org/officeDocument/2006/relationships/hyperlink" Target="../Check-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../Check-li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Check-lis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Check-lis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97266"/>
            <a:ext cx="1689387" cy="1563582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algn="ctr">
              <a:buNone/>
            </a:pPr>
            <a:endParaRPr lang="it-IT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5400" dirty="0" smtClean="0">
                <a:solidFill>
                  <a:srgbClr val="FF0000"/>
                </a:solidFill>
              </a:rPr>
              <a:t>PER INSEGNARE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					                   </a:t>
            </a:r>
          </a:p>
          <a:p>
            <a:pPr algn="r">
              <a:buNone/>
            </a:pPr>
            <a:r>
              <a:rPr lang="it-IT" dirty="0" smtClean="0"/>
              <a:t>							</a:t>
            </a:r>
            <a:r>
              <a:rPr lang="it-IT" sz="2800" dirty="0" smtClean="0"/>
              <a:t> </a:t>
            </a:r>
            <a:r>
              <a:rPr lang="it-IT" sz="2800" b="1" dirty="0" smtClean="0"/>
              <a:t>Leone Elisa</a:t>
            </a:r>
          </a:p>
          <a:p>
            <a:pPr algn="r">
              <a:buNone/>
            </a:pPr>
            <a:r>
              <a:rPr lang="it-IT" sz="2800" b="1" dirty="0" smtClean="0"/>
              <a:t>Educatrice professionale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3737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</a:rPr>
              <a:t>STRUMENTI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68580" indent="0" algn="ctr">
              <a:buNone/>
            </a:pPr>
            <a:endParaRPr lang="it-IT" dirty="0" smtClean="0"/>
          </a:p>
          <a:p>
            <a:pPr algn="ctr">
              <a:buFont typeface="Wingdings" pitchFamily="2" charset="2"/>
              <a:buChar char="v"/>
            </a:pPr>
            <a:r>
              <a:rPr lang="it-IT" dirty="0" smtClean="0"/>
              <a:t> STORIE SOCIALI 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/>
              <a:t>LE MAPPE DI CONTINGENZA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/>
              <a:t> TASK-ANALISYS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/>
              <a:t> CHECK-LIST</a:t>
            </a:r>
          </a:p>
          <a:p>
            <a:pPr algn="ctr">
              <a:buFont typeface="Wingdings" pitchFamily="2" charset="2"/>
              <a:buChar char="v"/>
            </a:pPr>
            <a:r>
              <a:rPr lang="it-IT" dirty="0" smtClean="0"/>
              <a:t>LA CERCHIA DELLE CONOSCENZE E</a:t>
            </a:r>
          </a:p>
          <a:p>
            <a:pPr marL="68580" indent="0" algn="ctr">
              <a:buNone/>
            </a:pPr>
            <a:r>
              <a:rPr lang="it-IT" dirty="0" smtClean="0"/>
              <a:t>DEI CONTATTI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1200" dirty="0" err="1" smtClean="0">
                <a:hlinkClick r:id="rId2" action="ppaction://hlinkfile"/>
              </a:rPr>
              <a:t>Sinclar</a:t>
            </a:r>
            <a:r>
              <a:rPr lang="it-IT" dirty="0" smtClean="0"/>
              <a:t>					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38368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38368"/>
            <a:ext cx="1146147" cy="1060796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930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200" u="sng" dirty="0"/>
              <a:t>Le frasi soggettive </a:t>
            </a:r>
            <a:r>
              <a:rPr lang="it-IT" sz="2200" dirty="0"/>
              <a:t>sono delle asserzioni che si riferiscono a, o descrivono, lo stato interno di una persona, quello che sa, i suoi pensieri, emozioni quello a cui crede, le sue opinioni, motivazioni o la sua salute o condizione fisica. </a:t>
            </a:r>
            <a:endParaRPr lang="it-IT" sz="2200" dirty="0" smtClean="0"/>
          </a:p>
          <a:p>
            <a:pPr marL="68580" indent="0">
              <a:buNone/>
            </a:pPr>
            <a:r>
              <a:rPr lang="it-IT" sz="2200" dirty="0" smtClean="0"/>
              <a:t>Raramente </a:t>
            </a:r>
            <a:r>
              <a:rPr lang="it-IT" sz="2200" dirty="0"/>
              <a:t>queste frasi sono usate in riferimento alla persona con </a:t>
            </a:r>
            <a:r>
              <a:rPr lang="it-IT" sz="2200" dirty="0" smtClean="0"/>
              <a:t>ASD per </a:t>
            </a:r>
            <a:r>
              <a:rPr lang="it-IT" sz="2200" dirty="0"/>
              <a:t>cui è costruita la storia, più spesso questo tipo di frase viene usata per descrivere lo stato interno degli altri.</a:t>
            </a:r>
            <a:r>
              <a:rPr lang="it-IT" dirty="0"/>
              <a:t> </a:t>
            </a:r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38368"/>
            <a:ext cx="1146147" cy="1060796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200" u="sng" dirty="0"/>
              <a:t>Le frasi direttive </a:t>
            </a:r>
            <a:r>
              <a:rPr lang="it-IT" sz="2200" dirty="0"/>
              <a:t>individuano una risposta possibile o una scelta fra le modalità di risposta a una situazione o a un concetto, suggerendo un comportamento alla persona con </a:t>
            </a:r>
            <a:r>
              <a:rPr lang="it-IT" sz="2200" dirty="0" smtClean="0"/>
              <a:t>ASD.  </a:t>
            </a:r>
          </a:p>
          <a:p>
            <a:pPr marL="68580" indent="0">
              <a:buNone/>
            </a:pPr>
            <a:r>
              <a:rPr lang="it-IT" sz="2200" dirty="0" smtClean="0"/>
              <a:t>Per </a:t>
            </a:r>
            <a:r>
              <a:rPr lang="it-IT" sz="2200" dirty="0"/>
              <a:t>iniziare questo tipo di frase è meglio iniziarlo con un «cercherò, proverò» </a:t>
            </a:r>
          </a:p>
          <a:p>
            <a:pPr marL="68580" indent="0">
              <a:buNone/>
            </a:pPr>
            <a:r>
              <a:rPr lang="it-IT" sz="2200" dirty="0" smtClean="0"/>
              <a:t> </a:t>
            </a:r>
            <a:r>
              <a:rPr lang="it-IT" sz="2200" dirty="0"/>
              <a:t>P</a:t>
            </a:r>
            <a:r>
              <a:rPr lang="it-IT" sz="2200" dirty="0" smtClean="0"/>
              <a:t>ossono </a:t>
            </a:r>
            <a:r>
              <a:rPr lang="it-IT" sz="2200" dirty="0"/>
              <a:t>essere presentate anche come una serie di scelte. </a:t>
            </a:r>
          </a:p>
        </p:txBody>
      </p:sp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54750"/>
            <a:ext cx="8229600" cy="4525963"/>
          </a:xfrm>
        </p:spPr>
        <p:txBody>
          <a:bodyPr>
            <a:normAutofit/>
          </a:bodyPr>
          <a:lstStyle/>
          <a:p>
            <a:r>
              <a:rPr lang="it-IT" sz="2200" u="sng" dirty="0"/>
              <a:t>Le frasi affermative </a:t>
            </a:r>
            <a:r>
              <a:rPr lang="it-IT" sz="2200" dirty="0"/>
              <a:t>aiutano a potenziare il significato comune delle frasi che le precedono e spesso esprimono un valore comune o un’opinione comune in una cultura. Servono ad accentuare un’idea, a rassicurare la persona. </a:t>
            </a:r>
            <a:endParaRPr lang="it-IT" sz="2200" dirty="0" smtClean="0"/>
          </a:p>
          <a:p>
            <a:pPr marL="68580" indent="0">
              <a:buNone/>
            </a:pPr>
            <a:endParaRPr lang="it-IT" sz="2200" dirty="0" smtClean="0"/>
          </a:p>
          <a:p>
            <a:pPr marL="68580" indent="0">
              <a:buNone/>
            </a:pPr>
            <a:r>
              <a:rPr lang="it-IT" sz="2200" dirty="0" smtClean="0"/>
              <a:t>Una frase descrittiva, soggettiva, direttiva o affermativa può essere scritta completa o parziale lasciando incompleta una parte della frase . </a:t>
            </a:r>
          </a:p>
          <a:p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55496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1497"/>
            <a:ext cx="1146147" cy="1060796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it-IT" sz="2200" dirty="0"/>
              <a:t>Esistono altri due tipi di frasi che non vengono usate frequentemente ma sono altrettanto importanti. Rappresentano sia il ruolo che la persona con </a:t>
            </a:r>
            <a:r>
              <a:rPr lang="it-IT" sz="2200" dirty="0" smtClean="0"/>
              <a:t>ASD </a:t>
            </a:r>
            <a:r>
              <a:rPr lang="it-IT" sz="2200" dirty="0"/>
              <a:t>ha nella determinazione delle proprie risposte sia gli sforzi degli altri nel successo finale. Queste frasi sono:</a:t>
            </a:r>
          </a:p>
          <a:p>
            <a:pPr>
              <a:buFont typeface="Wingdings" pitchFamily="2" charset="2"/>
              <a:buChar char="Ø"/>
            </a:pPr>
            <a:r>
              <a:rPr lang="it-IT" sz="2200" u="sng" dirty="0"/>
              <a:t>Le frasi di controllo</a:t>
            </a:r>
            <a:r>
              <a:rPr lang="it-IT" sz="2200" dirty="0"/>
              <a:t>: sono affermazioni scritte dalla persona </a:t>
            </a:r>
            <a:r>
              <a:rPr lang="it-IT" sz="2200" dirty="0" smtClean="0"/>
              <a:t>con ASD </a:t>
            </a:r>
            <a:r>
              <a:rPr lang="it-IT" sz="2200" dirty="0"/>
              <a:t>per trovare strategie personali da utilizzare per ricordarsi e attuare le informazioni apprese. </a:t>
            </a:r>
          </a:p>
          <a:p>
            <a:pPr>
              <a:buFont typeface="Wingdings" pitchFamily="2" charset="2"/>
              <a:buChar char="Ø"/>
            </a:pPr>
            <a:r>
              <a:rPr lang="it-IT" sz="2200" u="sng" dirty="0"/>
              <a:t>Le frasi cooperative</a:t>
            </a:r>
            <a:r>
              <a:rPr lang="it-IT" sz="2200" dirty="0"/>
              <a:t>: individuano quello che gli altri possono fare per aiutare la persona con </a:t>
            </a:r>
            <a:r>
              <a:rPr lang="it-IT" sz="2200" dirty="0" smtClean="0"/>
              <a:t>ASD</a:t>
            </a:r>
            <a:endParaRPr lang="it-IT" sz="2200" dirty="0"/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31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38368"/>
            <a:ext cx="1146147" cy="1060796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it-IT" sz="2200" dirty="0"/>
              <a:t>La proporzione di una storia sociale è: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0-1(complete o parziali) frasi direttive o di controllo</a:t>
            </a:r>
          </a:p>
          <a:p>
            <a:pPr marL="0" indent="0">
              <a:buNone/>
            </a:pPr>
            <a:r>
              <a:rPr lang="it-IT" sz="2200" dirty="0"/>
              <a:t>--------------------------------------------------------------------</a:t>
            </a:r>
          </a:p>
          <a:p>
            <a:pPr marL="0" indent="0">
              <a:buNone/>
            </a:pPr>
            <a:r>
              <a:rPr lang="it-IT" sz="2200" dirty="0"/>
              <a:t>2-5 (complete o parziali) frasi descrittive, soggettive, affermative o cooperative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217701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I PASSI PER SCRIVERE  </a:t>
            </a:r>
            <a:br>
              <a:rPr lang="it-IT" sz="3600" dirty="0" smtClean="0"/>
            </a:br>
            <a:r>
              <a:rPr lang="it-IT" sz="3600" dirty="0" smtClean="0"/>
              <a:t>UNA STORIA SOCIALE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/>
          </a:bodyPr>
          <a:lstStyle/>
          <a:p>
            <a:r>
              <a:rPr lang="it-IT" sz="2200" dirty="0"/>
              <a:t>Visualizzare l’obiettivo </a:t>
            </a:r>
          </a:p>
          <a:p>
            <a:r>
              <a:rPr lang="it-IT" sz="2200" dirty="0"/>
              <a:t>Raccogliere le informazioni sull’argomento attraverso interviste o con l’osservazione diretta della persona nella situazione specifica.</a:t>
            </a:r>
          </a:p>
          <a:p>
            <a:r>
              <a:rPr lang="it-IT" sz="2200" dirty="0"/>
              <a:t>Scrivere la storia</a:t>
            </a:r>
          </a:p>
          <a:p>
            <a:r>
              <a:rPr lang="it-IT" sz="2200" dirty="0"/>
              <a:t>Individuare il titolo che identifica e avvalora l’informazione più importante nella storia e può essere presentato come domanda o come asserzione.</a:t>
            </a:r>
          </a:p>
          <a:p>
            <a:r>
              <a:rPr lang="it-IT" sz="2200" dirty="0"/>
              <a:t>Condividere la storia. Se si è soli a scrivere la storia si può utilizzare la </a:t>
            </a:r>
            <a:r>
              <a:rPr lang="it-IT" sz="2200" dirty="0" err="1" smtClean="0"/>
              <a:t>check</a:t>
            </a:r>
            <a:r>
              <a:rPr lang="it-IT" sz="2200" dirty="0" smtClean="0"/>
              <a:t>-list </a:t>
            </a:r>
            <a:r>
              <a:rPr lang="it-IT" sz="2200" dirty="0"/>
              <a:t>delle storie </a:t>
            </a:r>
            <a:r>
              <a:rPr lang="it-IT" sz="2200" dirty="0" smtClean="0"/>
              <a:t>sociali.</a:t>
            </a: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8" y="548680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38368"/>
            <a:ext cx="1146147" cy="10607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229560" cy="61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APPLICAZIONE </a:t>
            </a:r>
            <a:br>
              <a:rPr lang="it-IT" sz="3200" dirty="0" smtClean="0"/>
            </a:br>
            <a:r>
              <a:rPr lang="it-IT" sz="3200" dirty="0" smtClean="0"/>
              <a:t>DELLA STORIA SOCIALE</a:t>
            </a:r>
            <a:endParaRPr lang="it-IT" sz="3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08848" y="1729346"/>
            <a:ext cx="8023592" cy="3508977"/>
          </a:xfrm>
        </p:spPr>
        <p:txBody>
          <a:bodyPr>
            <a:noAutofit/>
          </a:bodyPr>
          <a:lstStyle/>
          <a:p>
            <a:pPr algn="just"/>
            <a:endParaRPr lang="it-IT" sz="2200" dirty="0" smtClean="0"/>
          </a:p>
          <a:p>
            <a:pPr algn="just"/>
            <a:r>
              <a:rPr lang="it-IT" sz="2200" dirty="0" smtClean="0"/>
              <a:t>Evitare di presentarla durante un momento difficile o inquietante oppure di agitazione.</a:t>
            </a:r>
          </a:p>
          <a:p>
            <a:pPr algn="just"/>
            <a:r>
              <a:rPr lang="it-IT" sz="2200" dirty="0" smtClean="0"/>
              <a:t>Non è opportuno usare la letture della storia sociale come conseguenza punitiva per un comportamento negativo .</a:t>
            </a:r>
          </a:p>
          <a:p>
            <a:pPr algn="just"/>
            <a:r>
              <a:rPr lang="it-IT" sz="2200" dirty="0" smtClean="0"/>
              <a:t>Essere sinceri durante la presentazione iniziale.</a:t>
            </a:r>
          </a:p>
          <a:p>
            <a:pPr algn="just"/>
            <a:r>
              <a:rPr lang="it-IT" sz="2200" dirty="0" smtClean="0"/>
              <a:t>Deve essere letta con atteggiamento positivo, in tono pacato e rassicurante.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8" y="548680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68004"/>
            <a:ext cx="1146147" cy="10607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752528"/>
          </a:xfrm>
        </p:spPr>
        <p:txBody>
          <a:bodyPr>
            <a:normAutofit/>
          </a:bodyPr>
          <a:lstStyle/>
          <a:p>
            <a:pPr lvl="0" algn="just"/>
            <a:endParaRPr lang="it-IT" sz="2200" dirty="0" smtClean="0">
              <a:solidFill>
                <a:prstClr val="black"/>
              </a:solidFill>
            </a:endParaRPr>
          </a:p>
          <a:p>
            <a:pPr lvl="0" algn="just"/>
            <a:endParaRPr lang="it-IT" sz="2200" dirty="0">
              <a:solidFill>
                <a:prstClr val="black"/>
              </a:solidFill>
            </a:endParaRPr>
          </a:p>
          <a:p>
            <a:pPr lvl="0" algn="just"/>
            <a:r>
              <a:rPr lang="it-IT" sz="2200" dirty="0">
                <a:solidFill>
                  <a:prstClr val="black"/>
                </a:solidFill>
              </a:rPr>
              <a:t>Durante la lettura si può stare seduti di fianco o dietro al bambino o tenerlo in braccio</a:t>
            </a:r>
          </a:p>
          <a:p>
            <a:pPr lvl="0" algn="just"/>
            <a:r>
              <a:rPr lang="it-IT" sz="2200" dirty="0">
                <a:solidFill>
                  <a:prstClr val="black"/>
                </a:solidFill>
              </a:rPr>
              <a:t>La storia sociale è utile che venga letta da più persone </a:t>
            </a:r>
          </a:p>
          <a:p>
            <a:pPr lvl="0" algn="just"/>
            <a:r>
              <a:rPr lang="it-IT" sz="2200" dirty="0">
                <a:solidFill>
                  <a:prstClr val="black"/>
                </a:solidFill>
              </a:rPr>
              <a:t>Le storie sociali vengono presentate una alla </a:t>
            </a:r>
            <a:r>
              <a:rPr lang="it-IT" sz="2200" dirty="0" smtClean="0">
                <a:solidFill>
                  <a:prstClr val="black"/>
                </a:solidFill>
              </a:rPr>
              <a:t>volta</a:t>
            </a:r>
          </a:p>
          <a:p>
            <a:pPr lvl="0" algn="just"/>
            <a:r>
              <a:rPr lang="it-IT" sz="2200" dirty="0" smtClean="0">
                <a:solidFill>
                  <a:prstClr val="black"/>
                </a:solidFill>
              </a:rPr>
              <a:t>La </a:t>
            </a:r>
            <a:r>
              <a:rPr lang="it-IT" sz="2200" dirty="0">
                <a:solidFill>
                  <a:prstClr val="black"/>
                </a:solidFill>
              </a:rPr>
              <a:t>frequenza di presentazione è influenzata dall’argomento</a:t>
            </a:r>
          </a:p>
          <a:p>
            <a:pPr lvl="0" algn="just"/>
            <a:r>
              <a:rPr lang="it-IT" sz="2200" dirty="0">
                <a:solidFill>
                  <a:prstClr val="black"/>
                </a:solidFill>
              </a:rPr>
              <a:t>Non è sempre consigliabile diminuire l’uso di una storia sociale. In questo caso è possibile riscrivere la storia in base alle nuove esigenze della persona</a:t>
            </a:r>
          </a:p>
          <a:p>
            <a:pPr marL="68580" indent="0" algn="just">
              <a:buNone/>
            </a:pPr>
            <a:endParaRPr lang="it-IT" sz="1100" dirty="0" smtClean="0">
              <a:hlinkClick r:id="rId3" action="ppaction://hlinkfile"/>
            </a:endParaRPr>
          </a:p>
          <a:p>
            <a:pPr marL="68580" indent="0" algn="just">
              <a:buNone/>
            </a:pPr>
            <a:r>
              <a:rPr lang="it-IT" sz="1100" dirty="0" smtClean="0">
                <a:hlinkClick r:id="rId4" action="ppaction://hlinkfile"/>
              </a:rPr>
              <a:t>LE STORIE</a:t>
            </a:r>
            <a:endParaRPr lang="it-IT" sz="1100" dirty="0" smtClean="0"/>
          </a:p>
        </p:txBody>
      </p:sp>
    </p:spTree>
    <p:extLst>
      <p:ext uri="{BB962C8B-B14F-4D97-AF65-F5344CB8AC3E}">
        <p14:creationId xmlns:p14="http://schemas.microsoft.com/office/powerpoint/2010/main" val="34204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STORIA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it-IT" sz="2200" dirty="0"/>
              <a:t>La storia sociale è </a:t>
            </a:r>
            <a:r>
              <a:rPr lang="it-IT" sz="2200" dirty="0" smtClean="0"/>
              <a:t>una </a:t>
            </a:r>
            <a:r>
              <a:rPr lang="it-IT" sz="2200" dirty="0"/>
              <a:t>storia, scritta in un modo e in una forma specifici. Risponde ai bisogni e migliora la comprensione sociale delle persone che si trovano da entrambi i lati dell’equazione sociale.</a:t>
            </a:r>
          </a:p>
          <a:p>
            <a:r>
              <a:rPr lang="it-IT" sz="2200" dirty="0"/>
              <a:t>La storia sociale descrive una situazione, un concetto o un’ abilità sociale usando un formato ricco di significato per le persone con problemi dello spettro autistico. </a:t>
            </a:r>
          </a:p>
          <a:p>
            <a:r>
              <a:rPr lang="it-IT" sz="2200" dirty="0"/>
              <a:t>Descrive quello che la gente fa, perché lo fa e quali sono le comuni reazioni a questi comportamenti.</a:t>
            </a:r>
          </a:p>
          <a:p>
            <a:endParaRPr lang="it-IT" sz="2200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8" y="465090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735315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MAPPA DI CONTINGENZA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77019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sz="2200" dirty="0" smtClean="0"/>
          </a:p>
          <a:p>
            <a:pPr marL="0" indent="0" algn="ctr">
              <a:buNone/>
            </a:pPr>
            <a:r>
              <a:rPr lang="it-IT" sz="2200" dirty="0" smtClean="0"/>
              <a:t>Obbiettivo:</a:t>
            </a:r>
          </a:p>
          <a:p>
            <a:pPr marL="0" indent="0" algn="ctr">
              <a:buNone/>
            </a:pPr>
            <a:endParaRPr lang="it-IT" sz="2200" dirty="0" smtClean="0"/>
          </a:p>
          <a:p>
            <a:pPr marL="0" indent="0" algn="ctr">
              <a:buNone/>
            </a:pPr>
            <a:r>
              <a:rPr lang="it-IT" sz="2200" dirty="0" smtClean="0"/>
              <a:t>Fornire informazioni circa </a:t>
            </a:r>
          </a:p>
          <a:p>
            <a:pPr marL="0" indent="0" algn="ctr">
              <a:buNone/>
            </a:pPr>
            <a:r>
              <a:rPr lang="it-IT" sz="2200" dirty="0" smtClean="0"/>
              <a:t>il comportamento in atto e </a:t>
            </a:r>
          </a:p>
          <a:p>
            <a:pPr marL="0" indent="0" algn="ctr">
              <a:buNone/>
            </a:pPr>
            <a:r>
              <a:rPr lang="it-IT" sz="2200" dirty="0" smtClean="0"/>
              <a:t>quello desiderato</a:t>
            </a:r>
          </a:p>
          <a:p>
            <a:pPr marL="0" indent="0" algn="ctr">
              <a:buNone/>
            </a:pPr>
            <a:r>
              <a:rPr lang="it-IT" sz="2200" dirty="0" smtClean="0"/>
              <a:t> relativo al problema di comportamento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0" y="548680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539127"/>
          </a:xfrm>
        </p:spPr>
        <p:txBody>
          <a:bodyPr/>
          <a:lstStyle/>
          <a:p>
            <a:pPr marL="0" indent="0" algn="just">
              <a:buNone/>
            </a:pPr>
            <a:r>
              <a:rPr lang="it-IT" sz="2200" dirty="0" smtClean="0"/>
              <a:t>Rappresenta: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 smtClean="0"/>
              <a:t>L’antecedente che solitamente scatena il comportamento problematico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 smtClean="0"/>
              <a:t>Il comportamento problematico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 smtClean="0"/>
              <a:t>Le conseguenze che seguiranno se questo avviene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200" dirty="0" smtClean="0"/>
              <a:t>Un comportamento alternativo funzionalmente</a:t>
            </a:r>
          </a:p>
          <a:p>
            <a:pPr marL="0" indent="0" algn="just">
              <a:buNone/>
            </a:pPr>
            <a:r>
              <a:rPr lang="it-IT" sz="2200" dirty="0" smtClean="0"/>
              <a:t>    correlato (desiderato)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52553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38164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600" dirty="0" smtClean="0"/>
              <a:t>Idealmente </a:t>
            </a:r>
          </a:p>
          <a:p>
            <a:pPr marL="0" indent="0" algn="ctr">
              <a:buNone/>
            </a:pPr>
            <a:r>
              <a:rPr lang="it-IT" sz="2600" dirty="0" smtClean="0"/>
              <a:t>le conseguenze dovrebbero essere quelle naturali </a:t>
            </a:r>
          </a:p>
          <a:p>
            <a:pPr marL="0" indent="0" algn="ctr">
              <a:buNone/>
            </a:pPr>
            <a:r>
              <a:rPr lang="it-IT" sz="2600" dirty="0" smtClean="0"/>
              <a:t>in caso contrario </a:t>
            </a:r>
          </a:p>
          <a:p>
            <a:pPr marL="0" indent="0" algn="ctr">
              <a:buNone/>
            </a:pPr>
            <a:r>
              <a:rPr lang="it-IT" sz="2600" dirty="0" smtClean="0"/>
              <a:t>si possono inserire conseguenze artificiali.</a:t>
            </a:r>
            <a:endParaRPr lang="it-IT" sz="2600" dirty="0"/>
          </a:p>
          <a:p>
            <a:pPr marL="0" indent="0" algn="just">
              <a:buNone/>
            </a:pPr>
            <a:endParaRPr lang="it-IT" sz="2600" dirty="0" smtClean="0"/>
          </a:p>
          <a:p>
            <a:pPr marL="0" indent="0" algn="just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>
              <a:hlinkClick r:id="rId2" action="ppaction://hlinkfile"/>
            </a:endParaRPr>
          </a:p>
          <a:p>
            <a:pPr marL="0" indent="0" algn="just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0" indent="0" algn="just">
              <a:buNone/>
            </a:pPr>
            <a:r>
              <a:rPr lang="it-IT" sz="1100" dirty="0">
                <a:hlinkClick r:id="rId2" action="ppaction://hlinkfile"/>
              </a:rPr>
              <a:t> </a:t>
            </a:r>
            <a:r>
              <a:rPr lang="it-IT" sz="1100" dirty="0" smtClean="0">
                <a:hlinkClick r:id="rId3" action="ppaction://hlinkfile"/>
              </a:rPr>
              <a:t>Esempi di mappe</a:t>
            </a:r>
            <a:endParaRPr lang="it-IT" sz="11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38368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433909"/>
            <a:ext cx="7024744" cy="1143000"/>
          </a:xfrm>
        </p:spPr>
        <p:txBody>
          <a:bodyPr/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ANALYSIS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672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it-IT" sz="2200" dirty="0" smtClean="0"/>
              <a:t>La Task </a:t>
            </a:r>
            <a:r>
              <a:rPr lang="it-IT" sz="2200" dirty="0" err="1" smtClean="0"/>
              <a:t>Analisys</a:t>
            </a:r>
            <a:r>
              <a:rPr lang="it-IT" sz="2200" dirty="0" smtClean="0"/>
              <a:t> è la frammentazione di un’abilità in fasi specifiche.</a:t>
            </a:r>
          </a:p>
          <a:p>
            <a:pPr marL="68580" indent="0">
              <a:buNone/>
            </a:pPr>
            <a:endParaRPr lang="it-IT" sz="2200" dirty="0" smtClean="0"/>
          </a:p>
          <a:p>
            <a:pPr marL="0" indent="0" algn="just">
              <a:buNone/>
            </a:pPr>
            <a:r>
              <a:rPr lang="it-IT" sz="2200" dirty="0" smtClean="0"/>
              <a:t>Durante l’insegnamento di un’abilità è importante condurre l’analisi per due ragioni: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/>
              <a:t>Stabilire cosa  la persona è in grado o meno di fare eviterà di tornare su ciò che è già stato insegnato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/>
              <a:t>Frammentare un’attività in fasi specifiche permetterà di identificare e affrontare più facilmente le difficoltà</a:t>
            </a:r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/>
              <a:t>La metodologia della Task  </a:t>
            </a:r>
            <a:r>
              <a:rPr lang="it-IT" sz="2200" dirty="0" err="1" smtClean="0"/>
              <a:t>Analisys</a:t>
            </a:r>
            <a:r>
              <a:rPr lang="it-IT" sz="2200" dirty="0" smtClean="0"/>
              <a:t> prevede due momenti: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/>
              <a:t>Descrizione del compito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/>
              <a:t>Analisi delle abilità componenti</a:t>
            </a:r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0" y="527356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DESCRIZIONE DEL COMPITO</a:t>
            </a:r>
            <a:endParaRPr lang="it-IT" sz="3200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11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 smtClean="0"/>
              <a:t>Questo primo momento consiste nella </a:t>
            </a:r>
            <a:r>
              <a:rPr lang="it-IT" sz="2200" u="sng" dirty="0" smtClean="0"/>
              <a:t>descrizione sistematica </a:t>
            </a:r>
            <a:r>
              <a:rPr lang="it-IT" sz="2200" dirty="0" smtClean="0"/>
              <a:t>dei singoli atti e comportamenti necessari per eseguire correttamente e adeguatamente una performance.</a:t>
            </a:r>
          </a:p>
          <a:p>
            <a:pPr marL="0" indent="0">
              <a:buNone/>
            </a:pPr>
            <a:r>
              <a:rPr lang="it-IT" sz="2200" dirty="0" smtClean="0"/>
              <a:t>La descrizione del compito prevede due momenti:</a:t>
            </a:r>
          </a:p>
          <a:p>
            <a:r>
              <a:rPr lang="it-IT" sz="2200" dirty="0"/>
              <a:t>d</a:t>
            </a:r>
            <a:r>
              <a:rPr lang="it-IT" sz="2200" dirty="0" smtClean="0"/>
              <a:t>escrizione razionale,</a:t>
            </a:r>
          </a:p>
          <a:p>
            <a:r>
              <a:rPr lang="it-IT" sz="2200" dirty="0"/>
              <a:t>d</a:t>
            </a:r>
            <a:r>
              <a:rPr lang="it-IT" sz="2200" dirty="0" smtClean="0"/>
              <a:t>escrizione empirica.</a:t>
            </a:r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957"/>
            <a:ext cx="1224136" cy="143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8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024744" cy="1143000"/>
          </a:xfrm>
        </p:spPr>
        <p:txBody>
          <a:bodyPr>
            <a:normAutofit/>
          </a:bodyPr>
          <a:lstStyle/>
          <a:p>
            <a:pPr algn="ctr"/>
            <a:endParaRPr lang="it-IT" sz="3200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395536" y="1790727"/>
            <a:ext cx="8229600" cy="4734617"/>
          </a:xfrm>
        </p:spPr>
        <p:txBody>
          <a:bodyPr>
            <a:noAutofit/>
          </a:bodyPr>
          <a:lstStyle/>
          <a:p>
            <a:pPr marL="0" lvl="0" indent="0">
              <a:buClr>
                <a:srgbClr val="72A376"/>
              </a:buClr>
              <a:buNone/>
            </a:pPr>
            <a:r>
              <a:rPr lang="it-IT" sz="2200" dirty="0">
                <a:solidFill>
                  <a:srgbClr val="676A55"/>
                </a:solidFill>
              </a:rPr>
              <a:t>Nella </a:t>
            </a:r>
            <a:r>
              <a:rPr lang="it-IT" sz="2200" u="sng" dirty="0">
                <a:solidFill>
                  <a:srgbClr val="676A55"/>
                </a:solidFill>
              </a:rPr>
              <a:t>fase razionale </a:t>
            </a:r>
            <a:r>
              <a:rPr lang="it-IT" sz="2200" dirty="0">
                <a:solidFill>
                  <a:srgbClr val="676A55"/>
                </a:solidFill>
              </a:rPr>
              <a:t>è necessario </a:t>
            </a:r>
            <a:r>
              <a:rPr lang="it-IT" sz="2200" u="sng" dirty="0">
                <a:solidFill>
                  <a:srgbClr val="676A55"/>
                </a:solidFill>
              </a:rPr>
              <a:t>osservare e trascrivere</a:t>
            </a:r>
            <a:r>
              <a:rPr lang="it-IT" sz="2200" dirty="0">
                <a:solidFill>
                  <a:srgbClr val="676A55"/>
                </a:solidFill>
              </a:rPr>
              <a:t>, secondo l’ordine di esecuzione, i singoli comportamenti e le singole risposte che concorrono all’esecuzione del compito.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it-IT" sz="2200" dirty="0" smtClean="0"/>
              <a:t>Nella </a:t>
            </a:r>
            <a:r>
              <a:rPr lang="it-IT" sz="2200" u="sng" dirty="0" smtClean="0"/>
              <a:t>fase empirica il</a:t>
            </a:r>
            <a:r>
              <a:rPr lang="it-IT" sz="2200" dirty="0" smtClean="0"/>
              <a:t> </a:t>
            </a:r>
            <a:r>
              <a:rPr lang="it-IT" sz="2200" u="sng" dirty="0" smtClean="0"/>
              <a:t>compito</a:t>
            </a:r>
            <a:r>
              <a:rPr lang="it-IT" sz="2200" dirty="0" smtClean="0"/>
              <a:t> stesso viene </a:t>
            </a:r>
            <a:r>
              <a:rPr lang="it-IT" sz="2200" u="sng" dirty="0" smtClean="0"/>
              <a:t>eseguito</a:t>
            </a:r>
            <a:r>
              <a:rPr lang="it-IT" sz="2200" dirty="0" smtClean="0"/>
              <a:t> allo scopo di verificare l’adeguatezza della sequenza dei comportamenti registrati nella fase razionale</a:t>
            </a:r>
          </a:p>
          <a:p>
            <a:pPr marL="0" lvl="0" indent="0">
              <a:buClr>
                <a:srgbClr val="94C600"/>
              </a:buClr>
              <a:buNone/>
            </a:pPr>
            <a:endParaRPr lang="it-IT" sz="2200" dirty="0" smtClean="0">
              <a:solidFill>
                <a:srgbClr val="3E3D2D"/>
              </a:solidFill>
            </a:endParaRPr>
          </a:p>
          <a:p>
            <a:pPr marL="0" lvl="0" indent="0">
              <a:buClr>
                <a:srgbClr val="94C600"/>
              </a:buClr>
              <a:buNone/>
            </a:pPr>
            <a:r>
              <a:rPr lang="it-IT" sz="2200" dirty="0" smtClean="0">
                <a:solidFill>
                  <a:srgbClr val="3E3D2D"/>
                </a:solidFill>
              </a:rPr>
              <a:t>Il </a:t>
            </a:r>
            <a:r>
              <a:rPr lang="it-IT" sz="2200" dirty="0">
                <a:solidFill>
                  <a:srgbClr val="3E3D2D"/>
                </a:solidFill>
              </a:rPr>
              <a:t>lavoro di scomposizione e descrizione minuzioso dei vari aspetti di un compito fornisce tutti gli elementi per </a:t>
            </a:r>
            <a:r>
              <a:rPr lang="it-IT" sz="2200" u="sng" dirty="0">
                <a:solidFill>
                  <a:srgbClr val="3E3D2D"/>
                </a:solidFill>
              </a:rPr>
              <a:t>formulare e definire </a:t>
            </a:r>
            <a:r>
              <a:rPr lang="it-IT" sz="2200" dirty="0">
                <a:solidFill>
                  <a:srgbClr val="3E3D2D"/>
                </a:solidFill>
              </a:rPr>
              <a:t>, successivamente</a:t>
            </a:r>
            <a:r>
              <a:rPr lang="it-IT" sz="2200" u="sng" dirty="0">
                <a:solidFill>
                  <a:srgbClr val="3E3D2D"/>
                </a:solidFill>
              </a:rPr>
              <a:t>, gli obbiettivi dell’intervento</a:t>
            </a:r>
            <a:r>
              <a:rPr lang="it-IT" sz="2200" dirty="0">
                <a:solidFill>
                  <a:srgbClr val="3E3D2D"/>
                </a:solidFill>
              </a:rPr>
              <a:t>.</a:t>
            </a:r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48680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ANALISI DELLE ABILITA’COMPONENTI</a:t>
            </a:r>
            <a:endParaRPr lang="it-IT" sz="32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/>
              <a:t>Questo secondo momento consiste nell’ </a:t>
            </a:r>
            <a:r>
              <a:rPr lang="it-IT" sz="2200" u="sng" dirty="0" smtClean="0"/>
              <a:t>identificare e descrivere </a:t>
            </a:r>
            <a:r>
              <a:rPr lang="it-IT" sz="2200" dirty="0" smtClean="0"/>
              <a:t>le diverse </a:t>
            </a:r>
            <a:r>
              <a:rPr lang="it-IT" sz="2200" u="sng" dirty="0" smtClean="0"/>
              <a:t>abilità</a:t>
            </a:r>
            <a:r>
              <a:rPr lang="it-IT" sz="2200" dirty="0" smtClean="0"/>
              <a:t>, il cui possesso è requisito indispensabile per l’apprendimento di quelle risposte che, nella precedente descrizione del compito,  sono state tradotte in obbiettivi specifici.</a:t>
            </a:r>
          </a:p>
          <a:p>
            <a:pPr marL="0" indent="0">
              <a:buNone/>
            </a:pPr>
            <a:r>
              <a:rPr lang="it-IT" sz="2200" dirty="0" smtClean="0"/>
              <a:t>Quest’operazione permette di </a:t>
            </a:r>
            <a:r>
              <a:rPr lang="it-IT" sz="2200" u="sng" dirty="0" smtClean="0"/>
              <a:t>programmare  specifiche attività</a:t>
            </a:r>
            <a:r>
              <a:rPr lang="it-IT" sz="2200" dirty="0" smtClean="0"/>
              <a:t> di apprendimento mirate al particolare ( eventuale) deficit riscontrato</a:t>
            </a:r>
            <a:endParaRPr lang="it-IT" sz="2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8" y="548680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60157"/>
            <a:ext cx="1146147" cy="10607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1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200" dirty="0" smtClean="0"/>
              <a:t>In termini generali</a:t>
            </a:r>
          </a:p>
          <a:p>
            <a:pPr marL="0" indent="0" algn="ctr">
              <a:buNone/>
            </a:pPr>
            <a:endParaRPr lang="it-IT" sz="2200" dirty="0"/>
          </a:p>
          <a:p>
            <a:pPr marL="0" indent="0" algn="ctr">
              <a:buNone/>
            </a:pPr>
            <a:r>
              <a:rPr lang="it-IT" sz="2200" dirty="0" smtClean="0"/>
              <a:t>L’analisi dei prerequisiti consente di pensare ai vari contenuti di un compito in termini di abilità e progettare un iter di insegnamento delle stesse , nel rispetto del principio della gradualità dell’insegnamento : passare dalle abilità più semplici, via via a quelle più complesse.</a:t>
            </a:r>
          </a:p>
          <a:p>
            <a:pPr marL="0" indent="0" algn="ctr">
              <a:buNone/>
            </a:pPr>
            <a:endParaRPr lang="it-IT" sz="2200" dirty="0"/>
          </a:p>
          <a:p>
            <a:pPr marL="0" indent="0" algn="ctr">
              <a:buNone/>
            </a:pPr>
            <a:endParaRPr lang="it-IT" sz="2200" dirty="0"/>
          </a:p>
          <a:p>
            <a:pPr marL="0" indent="0" algn="just">
              <a:buNone/>
            </a:pPr>
            <a:endParaRPr lang="it-IT" sz="2200" dirty="0"/>
          </a:p>
          <a:p>
            <a:pPr marL="0" indent="0" algn="just">
              <a:buNone/>
            </a:pPr>
            <a:r>
              <a:rPr lang="it-IT" sz="900" dirty="0" smtClean="0">
                <a:hlinkClick r:id="rId3" action="ppaction://hlinkfile"/>
              </a:rPr>
              <a:t>..\Esempio di task</a:t>
            </a:r>
            <a:endParaRPr lang="it-IT" sz="900" dirty="0" smtClean="0"/>
          </a:p>
        </p:txBody>
      </p:sp>
    </p:spTree>
    <p:extLst>
      <p:ext uri="{BB962C8B-B14F-4D97-AF65-F5344CB8AC3E}">
        <p14:creationId xmlns:p14="http://schemas.microsoft.com/office/powerpoint/2010/main" val="24864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226" y="764704"/>
            <a:ext cx="7024744" cy="1165255"/>
          </a:xfrm>
        </p:spPr>
        <p:txBody>
          <a:bodyPr/>
          <a:lstStyle/>
          <a:p>
            <a:pPr algn="ctr"/>
            <a:r>
              <a:rPr lang="it-I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CHECK-LIST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61563"/>
            <a:ext cx="8229600" cy="3947758"/>
          </a:xfrm>
        </p:spPr>
        <p:txBody>
          <a:bodyPr>
            <a:normAutofit lnSpcReduction="10000"/>
          </a:bodyPr>
          <a:lstStyle/>
          <a:p>
            <a:r>
              <a:rPr lang="it-IT" sz="2200" dirty="0" smtClean="0"/>
              <a:t>La </a:t>
            </a:r>
            <a:r>
              <a:rPr lang="it-IT" sz="2200" dirty="0" err="1" smtClean="0"/>
              <a:t>Check</a:t>
            </a:r>
            <a:r>
              <a:rPr lang="it-IT" sz="2200" dirty="0" smtClean="0"/>
              <a:t>-list o lista di controllo è uno strumento per la verifica procedurale di un compito . E’ l’elenco delle attività da mettere in atto durante  l’esecuzione di un compito.</a:t>
            </a:r>
          </a:p>
          <a:p>
            <a:endParaRPr lang="it-IT" sz="2200" dirty="0"/>
          </a:p>
          <a:p>
            <a:endParaRPr lang="it-IT" sz="2200" dirty="0" smtClean="0"/>
          </a:p>
          <a:p>
            <a:endParaRPr lang="it-IT" sz="2200" dirty="0"/>
          </a:p>
          <a:p>
            <a:pPr marL="68580" indent="0">
              <a:buNone/>
            </a:pPr>
            <a:endParaRPr lang="it-IT" sz="2200" dirty="0" smtClean="0"/>
          </a:p>
          <a:p>
            <a:pPr marL="68580" indent="0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2" action="ppaction://hlinkfile"/>
            </a:endParaRPr>
          </a:p>
          <a:p>
            <a:pPr marL="68580" indent="0">
              <a:buNone/>
            </a:pPr>
            <a:r>
              <a:rPr lang="it-IT" sz="1100" dirty="0" err="1" smtClean="0">
                <a:hlinkClick r:id="rId3" action="ppaction://hlinkfile"/>
              </a:rPr>
              <a:t>Check</a:t>
            </a:r>
            <a:r>
              <a:rPr lang="it-IT" sz="1100" dirty="0" smtClean="0">
                <a:hlinkClick r:id="rId3" action="ppaction://hlinkfile"/>
              </a:rPr>
              <a:t>-List</a:t>
            </a:r>
            <a:endParaRPr lang="it-IT" sz="1100" dirty="0"/>
          </a:p>
          <a:p>
            <a:pPr marL="68580" indent="0">
              <a:buNone/>
            </a:pPr>
            <a:endParaRPr lang="it-IT" sz="1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56705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226" y="764704"/>
            <a:ext cx="7024744" cy="1165255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CERCHIA 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CONOSCENZE E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CONTATTI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61563"/>
            <a:ext cx="8229600" cy="394775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it-IT" sz="2200" dirty="0" smtClean="0"/>
          </a:p>
          <a:p>
            <a:endParaRPr lang="it-IT" sz="2200" dirty="0"/>
          </a:p>
          <a:p>
            <a:endParaRPr lang="it-IT" sz="2200" dirty="0" smtClean="0"/>
          </a:p>
          <a:p>
            <a:pPr marL="68580" indent="0">
              <a:buNone/>
            </a:pPr>
            <a:endParaRPr lang="it-IT" sz="2200" dirty="0"/>
          </a:p>
          <a:p>
            <a:pPr marL="68580" indent="0">
              <a:buNone/>
            </a:pPr>
            <a:endParaRPr lang="it-IT" sz="2200" dirty="0" smtClean="0"/>
          </a:p>
          <a:p>
            <a:pPr marL="68580" indent="0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2" action="ppaction://hlinkfile"/>
            </a:endParaRPr>
          </a:p>
          <a:p>
            <a:pPr marL="68580" indent="0">
              <a:buNone/>
            </a:pPr>
            <a:endParaRPr lang="it-IT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171542"/>
            <a:ext cx="4694237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65810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67709" y="163461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LE TEMATICHE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/>
              <a:t>La storia sociale può essere usata per affrontare un numero infinito di </a:t>
            </a:r>
            <a:r>
              <a:rPr lang="it-IT" sz="2200" dirty="0" smtClean="0"/>
              <a:t>tematiche. </a:t>
            </a:r>
          </a:p>
          <a:p>
            <a:pPr marL="0" indent="0">
              <a:buNone/>
            </a:pPr>
            <a:r>
              <a:rPr lang="it-IT" sz="2200" dirty="0" smtClean="0"/>
              <a:t>Può:</a:t>
            </a:r>
            <a:endParaRPr lang="it-IT" sz="2200" dirty="0"/>
          </a:p>
          <a:p>
            <a:pPr>
              <a:buFont typeface="Wingdings" pitchFamily="2" charset="2"/>
              <a:buChar char="Ø"/>
            </a:pPr>
            <a:r>
              <a:rPr lang="it-IT" sz="2200" dirty="0"/>
              <a:t>Affrontare situazioni problematiche come l’andare in macchina, giocare con altri bambini, esprimere le proprie emozioni.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/>
              <a:t>Chiarire una situazione che la persona autistica ha «interpretato male».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/>
              <a:t>Trattare abilità che sono parte di un curriculum scolastico o sociale (gite, supplente ,assemblee, routine della classe e variazioni della routine…)</a:t>
            </a:r>
          </a:p>
          <a:p>
            <a:pPr marL="68580" indent="0">
              <a:buNone/>
            </a:pPr>
            <a:endParaRPr lang="it-IT" sz="2200" dirty="0"/>
          </a:p>
          <a:p>
            <a:endParaRPr lang="it-IT" sz="2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14847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226" y="764704"/>
            <a:ext cx="7024744" cy="1165255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CARATTERISTICHE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61563"/>
            <a:ext cx="8229600" cy="39477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Dovrebbe essere personalizzata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Rivista nel tempo  rendendola un ‘concetto’ vivo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Dovrebbe contenere l’ indicazione sulla facoltà di dire NO all’attività o al contatto sessuale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Dovrebbe contenere informazioni su: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Come salutare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Chi può toccare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Come può toccare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200" dirty="0"/>
              <a:t>Che distanza deve tenere ( bolla a distanza di braccio)</a:t>
            </a:r>
          </a:p>
          <a:p>
            <a:pPr marL="68580" indent="0">
              <a:buNone/>
            </a:pPr>
            <a:endParaRPr lang="it-IT" sz="2200" dirty="0" smtClean="0"/>
          </a:p>
          <a:p>
            <a:endParaRPr lang="it-IT" sz="2200" dirty="0"/>
          </a:p>
          <a:p>
            <a:endParaRPr lang="it-IT" sz="2200" dirty="0" smtClean="0"/>
          </a:p>
          <a:p>
            <a:endParaRPr lang="it-IT" sz="2200" dirty="0"/>
          </a:p>
          <a:p>
            <a:pPr marL="68580" indent="0">
              <a:buNone/>
            </a:pPr>
            <a:endParaRPr lang="it-IT" sz="2200" dirty="0" smtClean="0"/>
          </a:p>
          <a:p>
            <a:pPr marL="68580" indent="0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 smtClean="0">
              <a:hlinkClick r:id="rId2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2" action="ppaction://hlinkfile"/>
            </a:endParaRPr>
          </a:p>
          <a:p>
            <a:pPr marL="68580" indent="0">
              <a:buNone/>
            </a:pPr>
            <a:endParaRPr lang="it-IT" sz="1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54567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54567"/>
            <a:ext cx="1146147" cy="106079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226" y="764704"/>
            <a:ext cx="7024744" cy="1165255"/>
          </a:xfrm>
        </p:spPr>
        <p:txBody>
          <a:bodyPr>
            <a:noAutofit/>
          </a:bodyPr>
          <a:lstStyle/>
          <a:p>
            <a:pPr algn="ctr"/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361563"/>
            <a:ext cx="8229600" cy="394775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2200" dirty="0"/>
              <a:t>All’esterno delle cerchie vanno inseriti gli estranei ovvero persone che il ragazzo non ha mai incontrato o a cui non è mai stato presentato</a:t>
            </a:r>
          </a:p>
          <a:p>
            <a:pPr marL="68580" indent="0">
              <a:buNone/>
            </a:pPr>
            <a:endParaRPr lang="it-IT" sz="2200" dirty="0" smtClean="0"/>
          </a:p>
          <a:p>
            <a:endParaRPr lang="it-IT" sz="2200" dirty="0"/>
          </a:p>
          <a:p>
            <a:pPr marL="68580" indent="0">
              <a:buNone/>
            </a:pPr>
            <a:endParaRPr lang="it-IT" sz="2200" dirty="0" smtClean="0"/>
          </a:p>
          <a:p>
            <a:pPr marL="68580" indent="0">
              <a:buNone/>
            </a:pPr>
            <a:r>
              <a:rPr lang="it-IT" sz="2200" dirty="0"/>
              <a:t>ATTENZIONE: va insegnato che ad alcuni di questi estranei si può parlare in circostanze eccezionali (agenti di polizia)</a:t>
            </a:r>
          </a:p>
          <a:p>
            <a:pPr marL="68580" indent="0">
              <a:buNone/>
            </a:pPr>
            <a:endParaRPr lang="it-IT" sz="2200" dirty="0" smtClean="0"/>
          </a:p>
          <a:p>
            <a:endParaRPr lang="it-IT" sz="2200" dirty="0"/>
          </a:p>
          <a:p>
            <a:pPr marL="68580" indent="0">
              <a:buNone/>
            </a:pPr>
            <a:endParaRPr lang="it-IT" sz="2200" dirty="0" smtClean="0"/>
          </a:p>
          <a:p>
            <a:pPr marL="68580" indent="0">
              <a:buNone/>
            </a:pPr>
            <a:endParaRPr lang="it-IT" sz="1100" dirty="0" smtClean="0">
              <a:hlinkClick r:id="rId3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3" action="ppaction://hlinkfile"/>
            </a:endParaRPr>
          </a:p>
          <a:p>
            <a:pPr marL="68580" indent="0">
              <a:buNone/>
            </a:pPr>
            <a:endParaRPr lang="it-IT" sz="1100" dirty="0" smtClean="0">
              <a:hlinkClick r:id="rId3" action="ppaction://hlinkfile"/>
            </a:endParaRPr>
          </a:p>
          <a:p>
            <a:pPr marL="68580" indent="0">
              <a:buNone/>
            </a:pPr>
            <a:endParaRPr lang="it-IT" sz="1100" dirty="0">
              <a:hlinkClick r:id="rId3" action="ppaction://hlinkfile"/>
            </a:endParaRPr>
          </a:p>
          <a:p>
            <a:pPr marL="68580" indent="0">
              <a:buNone/>
            </a:pPr>
            <a:endParaRPr lang="it-IT" sz="1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4499992" y="3501008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1146147" cy="1060796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67709" y="163461"/>
            <a:ext cx="7024744" cy="1143000"/>
          </a:xfrm>
        </p:spPr>
        <p:txBody>
          <a:bodyPr/>
          <a:lstStyle/>
          <a:p>
            <a:pPr algn="ctr"/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2200" dirty="0" smtClean="0"/>
          </a:p>
          <a:p>
            <a:pPr>
              <a:buFont typeface="Wingdings" pitchFamily="2" charset="2"/>
              <a:buChar char="Ø"/>
            </a:pPr>
            <a:r>
              <a:rPr lang="it-IT" sz="2200" dirty="0" smtClean="0"/>
              <a:t>Permettere </a:t>
            </a:r>
            <a:r>
              <a:rPr lang="it-IT" sz="2200" dirty="0"/>
              <a:t>di personalizzare competenze che fanno parte di un programma di training di abilità sociali.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/>
              <a:t>Tradurre un obbiettivo di lavoro in singoli passi più comprensibili per lo studente.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/>
              <a:t>Preparare  ad un evento particolare.</a:t>
            </a:r>
          </a:p>
          <a:p>
            <a:endParaRPr lang="it-IT" sz="2200" dirty="0"/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529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05846" y="1154487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CARATTERISTICHE </a:t>
            </a:r>
            <a:br>
              <a:rPr lang="it-IT" sz="3200" dirty="0" smtClean="0"/>
            </a:br>
            <a:r>
              <a:rPr lang="it-IT" sz="3200" dirty="0" smtClean="0"/>
              <a:t>DI UNA STORIA SOCIALE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802967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it-IT" sz="2200" dirty="0" smtClean="0"/>
          </a:p>
          <a:p>
            <a:pPr marL="68580" indent="0" algn="ctr">
              <a:buNone/>
            </a:pPr>
            <a:endParaRPr lang="it-IT" sz="2200" dirty="0"/>
          </a:p>
          <a:p>
            <a:pPr marL="68580" indent="0" algn="ctr">
              <a:buNone/>
            </a:pPr>
            <a:endParaRPr lang="it-IT" sz="2200" dirty="0" smtClean="0"/>
          </a:p>
          <a:p>
            <a:pPr algn="ctr"/>
            <a:r>
              <a:rPr lang="it-IT" sz="2200" dirty="0" smtClean="0"/>
              <a:t>E</a:t>
            </a:r>
            <a:r>
              <a:rPr lang="it-IT" sz="2200" dirty="0"/>
              <a:t>’ compatibile con le abilità dei bambini </a:t>
            </a:r>
            <a:endParaRPr lang="it-IT" sz="2200" dirty="0" smtClean="0"/>
          </a:p>
          <a:p>
            <a:pPr marL="0" indent="0" algn="ctr">
              <a:buNone/>
            </a:pPr>
            <a:r>
              <a:rPr lang="it-IT" sz="2200" dirty="0" smtClean="0"/>
              <a:t>       con disturbo dello spettro autistico </a:t>
            </a:r>
            <a:r>
              <a:rPr lang="it-IT" sz="2200" dirty="0"/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it-IT" sz="2200" dirty="0"/>
              <a:t>Fornisce informazioni visive</a:t>
            </a:r>
          </a:p>
          <a:p>
            <a:pPr algn="ctr">
              <a:buFont typeface="Wingdings" pitchFamily="2" charset="2"/>
              <a:buChar char="Ø"/>
            </a:pPr>
            <a:r>
              <a:rPr lang="it-IT" sz="2200" dirty="0"/>
              <a:t>Tiene conto della teoria della mente </a:t>
            </a:r>
          </a:p>
          <a:p>
            <a:pPr algn="ctr">
              <a:buFont typeface="Wingdings" pitchFamily="2" charset="2"/>
              <a:buChar char="Ø"/>
            </a:pPr>
            <a:r>
              <a:rPr lang="it-IT" sz="2200" dirty="0"/>
              <a:t>Tiene conto della teoria della coerenza centrale .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4089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it-IT" sz="2200" dirty="0"/>
              <a:t>Ha un’introduzione, una parte centrale e una conclusione</a:t>
            </a:r>
          </a:p>
          <a:p>
            <a:r>
              <a:rPr lang="it-IT" sz="2200" dirty="0" smtClean="0"/>
              <a:t>Risponde a  domande precise</a:t>
            </a:r>
          </a:p>
          <a:p>
            <a:r>
              <a:rPr lang="it-IT" sz="2200" dirty="0" smtClean="0"/>
              <a:t>E</a:t>
            </a:r>
            <a:r>
              <a:rPr lang="it-IT" sz="2200" dirty="0"/>
              <a:t>’ scritta in prima persona e occasionalmente in terza come un articolo di giornale (livello avanzato) </a:t>
            </a:r>
          </a:p>
          <a:p>
            <a:r>
              <a:rPr lang="it-IT" sz="2200" dirty="0"/>
              <a:t>Ha un linguaggio positivo, con descrizioni di risposte e comportamenti positivi. Se si deve far riferimento a un comportamento negativo, lo si fa cautamente, e usando la terza persona.</a:t>
            </a:r>
          </a:p>
          <a:p>
            <a:endParaRPr lang="it-IT" sz="2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97266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29297" cy="114005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1240"/>
            <a:ext cx="1146147" cy="1060796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52528"/>
          </a:xfrm>
        </p:spPr>
        <p:txBody>
          <a:bodyPr>
            <a:noAutofit/>
          </a:bodyPr>
          <a:lstStyle/>
          <a:p>
            <a:r>
              <a:rPr lang="it-IT" sz="2200" dirty="0"/>
              <a:t>E</a:t>
            </a:r>
            <a:r>
              <a:rPr lang="it-IT" sz="2200" dirty="0" smtClean="0"/>
              <a:t>’ precisa </a:t>
            </a:r>
            <a:r>
              <a:rPr lang="it-IT" sz="2200" dirty="0"/>
              <a:t>in senso letterale, con l’uso di parole come «di solito» e «a volte» per assicurarne la correttezza</a:t>
            </a:r>
          </a:p>
          <a:p>
            <a:r>
              <a:rPr lang="it-IT" sz="2200" dirty="0"/>
              <a:t>Può usare un vocabolario alternativo per mantenere un tono pacato e </a:t>
            </a:r>
            <a:r>
              <a:rPr lang="it-IT" sz="2200" dirty="0" smtClean="0"/>
              <a:t>positivo</a:t>
            </a:r>
            <a:endParaRPr lang="it-IT" sz="2200" dirty="0"/>
          </a:p>
          <a:p>
            <a:r>
              <a:rPr lang="it-IT" sz="2200" dirty="0"/>
              <a:t>Usa un tipo di testo concreto e facile da capire </a:t>
            </a:r>
          </a:p>
          <a:p>
            <a:pPr lvl="0">
              <a:buClr>
                <a:srgbClr val="72A376"/>
              </a:buClr>
            </a:pPr>
            <a:r>
              <a:rPr lang="it-IT" sz="2200" dirty="0"/>
              <a:t>Può contenere illustrazioni per chiarire e migliorare la comprensione del testo. Le immagini, se usate, devono considerare l’età e le caratteristiche di apprendimento individuali </a:t>
            </a:r>
          </a:p>
          <a:p>
            <a:pPr marL="6858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56231"/>
            <a:ext cx="1146147" cy="1060796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52528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it-IT" sz="2200" dirty="0"/>
          </a:p>
          <a:p>
            <a:r>
              <a:rPr lang="it-IT" sz="2200" dirty="0" smtClean="0"/>
              <a:t>Ha </a:t>
            </a:r>
            <a:r>
              <a:rPr lang="it-IT" sz="2200" dirty="0"/>
              <a:t>uno stile e un formato motivante o che riflette gli interessi della persona cui è destinata.</a:t>
            </a:r>
          </a:p>
          <a:p>
            <a:r>
              <a:rPr lang="it-IT" sz="2200" dirty="0"/>
              <a:t>E’ composta da specifiche frasi presenti nella storia con una precisa proporzione.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2187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403648" y="704247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LE FRASI FONDAMENTALI E</a:t>
            </a:r>
            <a:br>
              <a:rPr lang="it-IT" sz="3200" dirty="0" smtClean="0"/>
            </a:br>
            <a:r>
              <a:rPr lang="it-IT" sz="3200" dirty="0" smtClean="0"/>
              <a:t> LA LORO PROPORZIONE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65104"/>
          </a:xfrm>
        </p:spPr>
        <p:txBody>
          <a:bodyPr>
            <a:normAutofit/>
          </a:bodyPr>
          <a:lstStyle/>
          <a:p>
            <a:r>
              <a:rPr lang="it-IT" sz="2200" dirty="0"/>
              <a:t>La storia sociale ha quattro tipi di frasi fondamentali. Ciascuna frase viene usata seguendo una specifica frequenza chiamata «la proporzione» di una storia sociale.</a:t>
            </a:r>
          </a:p>
          <a:p>
            <a:pPr>
              <a:buFont typeface="Wingdings" pitchFamily="2" charset="2"/>
              <a:buChar char="Ø"/>
            </a:pPr>
            <a:r>
              <a:rPr lang="it-IT" sz="2200" u="sng" dirty="0"/>
              <a:t>Frasi descrittive</a:t>
            </a:r>
            <a:r>
              <a:rPr lang="it-IT" sz="2200" dirty="0"/>
              <a:t>: sono obbiettive e descrivono i fatti senza dare nessuna opinione o fare supposizioni. E’ l’unico tipo di frase obbligatoria e sono la «spina dorsale» di una storia. Spesso contengono le risposte al «chi, dove, quando e perché». </a:t>
            </a:r>
            <a:endParaRPr lang="it-IT" sz="2800" dirty="0"/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38031"/>
            <a:ext cx="114614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860</TotalTime>
  <Words>1517</Words>
  <Application>Microsoft Office PowerPoint</Application>
  <PresentationFormat>Presentazione su schermo (4:3)</PresentationFormat>
  <Paragraphs>211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2</vt:lpstr>
      <vt:lpstr>Austin</vt:lpstr>
      <vt:lpstr>Presentazione standard di PowerPoint</vt:lpstr>
      <vt:lpstr>LA STORIA SOCIALE</vt:lpstr>
      <vt:lpstr>LE TEMATICHE</vt:lpstr>
      <vt:lpstr>Presentazione standard di PowerPoint</vt:lpstr>
      <vt:lpstr>CARATTERISTICHE  DI UNA STORIA SOCIALE</vt:lpstr>
      <vt:lpstr>Presentazione standard di PowerPoint</vt:lpstr>
      <vt:lpstr>Presentazione standard di PowerPoint</vt:lpstr>
      <vt:lpstr>Presentazione standard di PowerPoint</vt:lpstr>
      <vt:lpstr>LE FRASI FONDAMENTALI E  LA LORO PROPORZIONE</vt:lpstr>
      <vt:lpstr>STRUMENTI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I PASSI PER SCRIVERE   UNA STORIA SOCIALE </vt:lpstr>
      <vt:lpstr>Presentazione standard di PowerPoint</vt:lpstr>
      <vt:lpstr>APPLICAZIONE  DELLA STORIA SOCIALE</vt:lpstr>
      <vt:lpstr>Presentazione standard di PowerPoint</vt:lpstr>
      <vt:lpstr>    MAPPA DI CONTINGENZA</vt:lpstr>
      <vt:lpstr>     </vt:lpstr>
      <vt:lpstr>     </vt:lpstr>
      <vt:lpstr>TASK ANALYSIS</vt:lpstr>
      <vt:lpstr>DESCRIZIONE DEL COMPITO</vt:lpstr>
      <vt:lpstr>Presentazione standard di PowerPoint</vt:lpstr>
      <vt:lpstr>ANALISI DELLE ABILITA’COMPONENTI</vt:lpstr>
      <vt:lpstr>Presentazione standard di PowerPoint</vt:lpstr>
      <vt:lpstr>CHECK-LIST</vt:lpstr>
      <vt:lpstr>LA CERCHIA  DELLE CONOSCENZE E DEI CONTATTI</vt:lpstr>
      <vt:lpstr>CARATTERISTICHE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</dc:creator>
  <cp:lastModifiedBy>Elisa Leone</cp:lastModifiedBy>
  <cp:revision>125</cp:revision>
  <dcterms:created xsi:type="dcterms:W3CDTF">2013-04-17T12:44:16Z</dcterms:created>
  <dcterms:modified xsi:type="dcterms:W3CDTF">2017-04-10T08:06:51Z</dcterms:modified>
</cp:coreProperties>
</file>